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5"/>
  </p:sldMasterIdLst>
  <p:notesMasterIdLst>
    <p:notesMasterId r:id="rId39"/>
  </p:notesMasterIdLst>
  <p:sldIdLst>
    <p:sldId id="278" r:id="rId6"/>
    <p:sldId id="279" r:id="rId7"/>
    <p:sldId id="280" r:id="rId8"/>
    <p:sldId id="256" r:id="rId9"/>
    <p:sldId id="295" r:id="rId10"/>
    <p:sldId id="257" r:id="rId11"/>
    <p:sldId id="281" r:id="rId12"/>
    <p:sldId id="282" r:id="rId13"/>
    <p:sldId id="283" r:id="rId14"/>
    <p:sldId id="284" r:id="rId15"/>
    <p:sldId id="285" r:id="rId16"/>
    <p:sldId id="286" r:id="rId17"/>
    <p:sldId id="260" r:id="rId18"/>
    <p:sldId id="262" r:id="rId19"/>
    <p:sldId id="263" r:id="rId20"/>
    <p:sldId id="287" r:id="rId21"/>
    <p:sldId id="264" r:id="rId22"/>
    <p:sldId id="265" r:id="rId23"/>
    <p:sldId id="266" r:id="rId24"/>
    <p:sldId id="288" r:id="rId25"/>
    <p:sldId id="289" r:id="rId26"/>
    <p:sldId id="290" r:id="rId27"/>
    <p:sldId id="291" r:id="rId28"/>
    <p:sldId id="292" r:id="rId29"/>
    <p:sldId id="268" r:id="rId30"/>
    <p:sldId id="269" r:id="rId31"/>
    <p:sldId id="270" r:id="rId32"/>
    <p:sldId id="271" r:id="rId33"/>
    <p:sldId id="272" r:id="rId34"/>
    <p:sldId id="274" r:id="rId35"/>
    <p:sldId id="275" r:id="rId36"/>
    <p:sldId id="293" r:id="rId37"/>
    <p:sldId id="294" r:id="rId38"/>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A3D9"/>
    <a:srgbClr val="361A79"/>
    <a:srgbClr val="0C7DC0"/>
    <a:srgbClr val="F27304"/>
    <a:srgbClr val="129C8F"/>
    <a:srgbClr val="F6F200"/>
    <a:srgbClr val="EB1015"/>
    <a:srgbClr val="710328"/>
    <a:srgbClr val="8C044D"/>
    <a:srgbClr val="172B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94660"/>
  </p:normalViewPr>
  <p:slideViewPr>
    <p:cSldViewPr snapToGrid="0" snapToObjects="1">
      <p:cViewPr varScale="1">
        <p:scale>
          <a:sx n="69" d="100"/>
          <a:sy n="69" d="100"/>
        </p:scale>
        <p:origin x="-112" y="-632"/>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68680A-CD4B-486A-8295-A484F50EB2E3}" type="datetimeFigureOut">
              <a:rPr lang="en-GB" smtClean="0"/>
              <a:t>29/06/21</a:t>
            </a:fld>
            <a:endParaRPr lang="en-GB"/>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4F26B4-DF2D-4CC0-8C09-9CAAAAF7DEAB}" type="slidenum">
              <a:rPr lang="en-GB" smtClean="0"/>
              <a:t>‹#›</a:t>
            </a:fld>
            <a:endParaRPr lang="en-GB"/>
          </a:p>
        </p:txBody>
      </p:sp>
    </p:spTree>
    <p:extLst>
      <p:ext uri="{BB962C8B-B14F-4D97-AF65-F5344CB8AC3E}">
        <p14:creationId xmlns:p14="http://schemas.microsoft.com/office/powerpoint/2010/main" val="2209234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Often the emotions experienced</a:t>
            </a:r>
            <a:r>
              <a:rPr lang="en-GB" baseline="0" dirty="0" smtClean="0"/>
              <a:t> by individuals with ADHD are conflicting, on one hand people can feel shame or frustration, and on the other hand people may feel relief due to finding out what their difficulties are and being provided with help to manage with their symptoms. </a:t>
            </a:r>
            <a:endParaRPr lang="en-GB" dirty="0" smtClean="0"/>
          </a:p>
          <a:p>
            <a:endParaRPr lang="en-GB" dirty="0" smtClean="0"/>
          </a:p>
          <a:p>
            <a:r>
              <a:rPr lang="en-GB" dirty="0" smtClean="0"/>
              <a:t>I would like</a:t>
            </a:r>
            <a:r>
              <a:rPr lang="en-GB" baseline="0" dirty="0" smtClean="0"/>
              <a:t> you all to have a little think about what it is you might be feeling in response to your ADHD diagnosis or symptoms. I will give you a few minutes to have a think, it could be multiple emotions, it could be one emotion, it could be hard to put your finger on what exactly you are feeling. </a:t>
            </a:r>
            <a:endParaRPr lang="en-GB" dirty="0"/>
          </a:p>
        </p:txBody>
      </p:sp>
      <p:sp>
        <p:nvSpPr>
          <p:cNvPr id="4" name="Slide Number Placeholder 3"/>
          <p:cNvSpPr>
            <a:spLocks noGrp="1"/>
          </p:cNvSpPr>
          <p:nvPr>
            <p:ph type="sldNum" sz="quarter" idx="10"/>
          </p:nvPr>
        </p:nvSpPr>
        <p:spPr/>
        <p:txBody>
          <a:bodyPr/>
          <a:lstStyle/>
          <a:p>
            <a:fld id="{BCEFC5F6-BFC2-5247-8BC4-D777350B6D88}" type="slidenum">
              <a:rPr lang="en-GB" smtClean="0"/>
              <a:t>13</a:t>
            </a:fld>
            <a:endParaRPr lang="en-GB"/>
          </a:p>
        </p:txBody>
      </p:sp>
    </p:spTree>
    <p:extLst>
      <p:ext uri="{BB962C8B-B14F-4D97-AF65-F5344CB8AC3E}">
        <p14:creationId xmlns:p14="http://schemas.microsoft.com/office/powerpoint/2010/main" val="3930062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Low self-esteem is</a:t>
            </a:r>
            <a:r>
              <a:rPr lang="en-GB" baseline="0" dirty="0" smtClean="0"/>
              <a:t> very common in individuals with ADHD however, it is not applicable to everyone. It all depends on the beliefs you hold about yourself, and often, as ADHD can be a big part of someone’s life, it can be challenging not to let it affect you in a negative way depending on what experiences you have had with this. </a:t>
            </a:r>
            <a:endParaRPr lang="en-GB" dirty="0" smtClean="0"/>
          </a:p>
          <a:p>
            <a:endParaRPr lang="en-GB" dirty="0" smtClean="0"/>
          </a:p>
          <a:p>
            <a:r>
              <a:rPr lang="en-GB" dirty="0" smtClean="0"/>
              <a:t>As part of growing</a:t>
            </a:r>
            <a:r>
              <a:rPr lang="en-GB" baseline="0" dirty="0" smtClean="0"/>
              <a:t> up and developing, we create and hold beliefs about ourselves that are formed by our experiences in the world. This could be for example, doing something nice for others, and holding the belief that I am a kind person – others may have you told you that you are kind also. </a:t>
            </a:r>
          </a:p>
          <a:p>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Often, when people</a:t>
            </a:r>
            <a:r>
              <a:rPr lang="en-GB" baseline="0" dirty="0" smtClean="0"/>
              <a:t> have negative experiences as they are developing, this then can develop a negative belief about yourself, such as, I am not good enough. A</a:t>
            </a:r>
            <a:r>
              <a:rPr lang="en-GB" dirty="0" smtClean="0"/>
              <a:t>s ADHD develops</a:t>
            </a:r>
            <a:r>
              <a:rPr lang="en-GB" baseline="0" dirty="0" smtClean="0"/>
              <a:t> very early on in life, the chances of individuals having more negative experiences because they have ADHD are higher. So, if people do not do very well in exams, may get shouted at a lot for forgetfulness or poor concentration, or treated as unintelligent because of the symptoms of ADHD, this can lead to a belief like ‘I’m not clever’ or ‘I can’t do anything’. This can then lead to low self-esteem. </a:t>
            </a:r>
            <a:endParaRPr lang="en-GB" dirty="0"/>
          </a:p>
        </p:txBody>
      </p:sp>
      <p:sp>
        <p:nvSpPr>
          <p:cNvPr id="4" name="Slide Number Placeholder 3"/>
          <p:cNvSpPr>
            <a:spLocks noGrp="1"/>
          </p:cNvSpPr>
          <p:nvPr>
            <p:ph type="sldNum" sz="quarter" idx="10"/>
          </p:nvPr>
        </p:nvSpPr>
        <p:spPr/>
        <p:txBody>
          <a:bodyPr/>
          <a:lstStyle/>
          <a:p>
            <a:fld id="{BCEFC5F6-BFC2-5247-8BC4-D777350B6D88}" type="slidenum">
              <a:rPr lang="en-GB" smtClean="0"/>
              <a:t>15</a:t>
            </a:fld>
            <a:endParaRPr lang="en-GB"/>
          </a:p>
        </p:txBody>
      </p:sp>
    </p:spTree>
    <p:extLst>
      <p:ext uri="{BB962C8B-B14F-4D97-AF65-F5344CB8AC3E}">
        <p14:creationId xmlns:p14="http://schemas.microsoft.com/office/powerpoint/2010/main" val="3866257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what</a:t>
            </a:r>
            <a:r>
              <a:rPr lang="en-GB" baseline="0" dirty="0" smtClean="0"/>
              <a:t> is known as ‘attentional bias’. </a:t>
            </a:r>
          </a:p>
          <a:p>
            <a:r>
              <a:rPr lang="en-GB" baseline="0" dirty="0" smtClean="0"/>
              <a:t>The more you focus on your good qualities, the more your self-esteem will start to improve. </a:t>
            </a:r>
            <a:endParaRPr lang="en-GB" dirty="0"/>
          </a:p>
        </p:txBody>
      </p:sp>
      <p:sp>
        <p:nvSpPr>
          <p:cNvPr id="4" name="Slide Number Placeholder 3"/>
          <p:cNvSpPr>
            <a:spLocks noGrp="1"/>
          </p:cNvSpPr>
          <p:nvPr>
            <p:ph type="sldNum" sz="quarter" idx="10"/>
          </p:nvPr>
        </p:nvSpPr>
        <p:spPr/>
        <p:txBody>
          <a:bodyPr/>
          <a:lstStyle/>
          <a:p>
            <a:fld id="{BCEFC5F6-BFC2-5247-8BC4-D777350B6D88}" type="slidenum">
              <a:rPr lang="en-GB" smtClean="0"/>
              <a:t>17</a:t>
            </a:fld>
            <a:endParaRPr lang="en-GB"/>
          </a:p>
        </p:txBody>
      </p:sp>
    </p:spTree>
    <p:extLst>
      <p:ext uri="{BB962C8B-B14F-4D97-AF65-F5344CB8AC3E}">
        <p14:creationId xmlns:p14="http://schemas.microsoft.com/office/powerpoint/2010/main" val="113209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would like us to take a few minutes</a:t>
            </a:r>
            <a:r>
              <a:rPr lang="en-GB" baseline="0" dirty="0" smtClean="0"/>
              <a:t> to</a:t>
            </a:r>
            <a:r>
              <a:rPr lang="en-GB" dirty="0" smtClean="0"/>
              <a:t> think about as many</a:t>
            </a:r>
            <a:r>
              <a:rPr lang="en-GB" baseline="0" dirty="0" smtClean="0"/>
              <a:t> of your strengths as possible, and think of some examples where you have shown these.</a:t>
            </a:r>
            <a:endParaRPr lang="en-GB" dirty="0"/>
          </a:p>
        </p:txBody>
      </p:sp>
      <p:sp>
        <p:nvSpPr>
          <p:cNvPr id="4" name="Slide Number Placeholder 3"/>
          <p:cNvSpPr>
            <a:spLocks noGrp="1"/>
          </p:cNvSpPr>
          <p:nvPr>
            <p:ph type="sldNum" sz="quarter" idx="10"/>
          </p:nvPr>
        </p:nvSpPr>
        <p:spPr/>
        <p:txBody>
          <a:bodyPr/>
          <a:lstStyle/>
          <a:p>
            <a:fld id="{BCEFC5F6-BFC2-5247-8BC4-D777350B6D88}" type="slidenum">
              <a:rPr lang="en-GB" smtClean="0"/>
              <a:t>18</a:t>
            </a:fld>
            <a:endParaRPr lang="en-GB"/>
          </a:p>
        </p:txBody>
      </p:sp>
    </p:spTree>
    <p:extLst>
      <p:ext uri="{BB962C8B-B14F-4D97-AF65-F5344CB8AC3E}">
        <p14:creationId xmlns:p14="http://schemas.microsoft.com/office/powerpoint/2010/main" val="2207925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Pro-social means…</a:t>
            </a:r>
            <a:endParaRPr lang="en-GB" dirty="0"/>
          </a:p>
        </p:txBody>
      </p:sp>
      <p:sp>
        <p:nvSpPr>
          <p:cNvPr id="4" name="Slide Number Placeholder 3"/>
          <p:cNvSpPr>
            <a:spLocks noGrp="1"/>
          </p:cNvSpPr>
          <p:nvPr>
            <p:ph type="sldNum" sz="quarter" idx="10"/>
          </p:nvPr>
        </p:nvSpPr>
        <p:spPr/>
        <p:txBody>
          <a:bodyPr/>
          <a:lstStyle/>
          <a:p>
            <a:fld id="{BCEFC5F6-BFC2-5247-8BC4-D777350B6D88}" type="slidenum">
              <a:rPr lang="en-GB" smtClean="0"/>
              <a:t>27</a:t>
            </a:fld>
            <a:endParaRPr lang="en-GB"/>
          </a:p>
        </p:txBody>
      </p:sp>
    </p:spTree>
    <p:extLst>
      <p:ext uri="{BB962C8B-B14F-4D97-AF65-F5344CB8AC3E}">
        <p14:creationId xmlns:p14="http://schemas.microsoft.com/office/powerpoint/2010/main" val="1003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Often</a:t>
            </a:r>
            <a:r>
              <a:rPr lang="en-GB" baseline="0" dirty="0" smtClean="0"/>
              <a:t> individuals with ADHD can have difficulties in their relationships, as the symptoms of ADHD can make interactions hard. The person may look like they are uninterested, appear indifferent or uncaring in relationships when often this is not the case. </a:t>
            </a:r>
            <a:r>
              <a:rPr lang="en-GB" dirty="0" smtClean="0"/>
              <a:t>This can be due to how</a:t>
            </a:r>
            <a:r>
              <a:rPr lang="en-GB" baseline="0" dirty="0" smtClean="0"/>
              <a:t> it is very difficult to not interrupt or sit still and listen to entire conversations, or even forgetting birthdays </a:t>
            </a:r>
            <a:r>
              <a:rPr lang="en-GB" baseline="0" dirty="0" err="1" smtClean="0"/>
              <a:t>etc</a:t>
            </a:r>
            <a:r>
              <a:rPr lang="en-GB" baseline="0" dirty="0" smtClean="0"/>
              <a:t>,. </a:t>
            </a:r>
          </a:p>
          <a:p>
            <a:endParaRPr lang="en-GB" baseline="0" dirty="0" smtClean="0"/>
          </a:p>
          <a:p>
            <a:r>
              <a:rPr lang="en-GB" baseline="0" dirty="0" smtClean="0"/>
              <a:t>It might be that individuals find it helpful to schedule in several short periods of time in the day for your relationships where you will just try your best to listen. This could be 5 minutes before and after you have had dinner for example. Set a timer on your phone and give that person your full attention for however long you can. It is important that the individual in the relationship is aware so that they can help you.</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BCEFC5F6-BFC2-5247-8BC4-D777350B6D88}" type="slidenum">
              <a:rPr lang="en-GB" smtClean="0"/>
              <a:t>29</a:t>
            </a:fld>
            <a:endParaRPr lang="en-GB"/>
          </a:p>
        </p:txBody>
      </p:sp>
    </p:spTree>
    <p:extLst>
      <p:ext uri="{BB962C8B-B14F-4D97-AF65-F5344CB8AC3E}">
        <p14:creationId xmlns:p14="http://schemas.microsoft.com/office/powerpoint/2010/main" val="451643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p>
            <a:fld id="{9EE8E308-1022-EF40-A40F-8D439135066D}" type="datetimeFigureOut">
              <a:rPr lang="en-US" smtClean="0"/>
              <a:t>29/06/21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2557697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9EE8E308-1022-EF40-A40F-8D439135066D}" type="datetimeFigureOut">
              <a:rPr lang="en-US" smtClean="0"/>
              <a:t>29/06/21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4103713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9EE8E308-1022-EF40-A40F-8D439135066D}" type="datetimeFigureOut">
              <a:rPr lang="en-US" smtClean="0"/>
              <a:t>29/06/21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3139728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9EE8E308-1022-EF40-A40F-8D439135066D}" type="datetimeFigureOut">
              <a:rPr lang="en-US" smtClean="0"/>
              <a:t>29/06/21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4244021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9EE8E308-1022-EF40-A40F-8D439135066D}" type="datetimeFigureOut">
              <a:rPr lang="en-US" smtClean="0"/>
              <a:t>29/06/21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3146688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p>
            <a:fld id="{9EE8E308-1022-EF40-A40F-8D439135066D}" type="datetimeFigureOut">
              <a:rPr lang="en-US" smtClean="0"/>
              <a:t>29/06/21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557457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p>
            <a:fld id="{9EE8E308-1022-EF40-A40F-8D439135066D}" type="datetimeFigureOut">
              <a:rPr lang="en-US" smtClean="0"/>
              <a:t>29/06/21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689896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9EE8E308-1022-EF40-A40F-8D439135066D}" type="datetimeFigureOut">
              <a:rPr lang="en-US" smtClean="0"/>
              <a:t>29/06/21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1036712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8E308-1022-EF40-A40F-8D439135066D}" type="datetimeFigureOut">
              <a:rPr lang="en-US" smtClean="0"/>
              <a:t>29/06/21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3413245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EE8E308-1022-EF40-A40F-8D439135066D}" type="datetimeFigureOut">
              <a:rPr lang="en-US" smtClean="0"/>
              <a:t>29/06/21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3392346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EE8E308-1022-EF40-A40F-8D439135066D}" type="datetimeFigureOut">
              <a:rPr lang="en-US" smtClean="0"/>
              <a:t>29/06/21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7925362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GB"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E8E308-1022-EF40-A40F-8D439135066D}" type="datetimeFigureOut">
              <a:rPr lang="en-US" smtClean="0"/>
              <a:t>29/06/21</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CE673-5009-B241-A93B-0EFA06793C53}" type="slidenum">
              <a:rPr lang="en-US" smtClean="0"/>
              <a:t>‹#›</a:t>
            </a:fld>
            <a:endParaRPr lang="en-US"/>
          </a:p>
        </p:txBody>
      </p:sp>
    </p:spTree>
    <p:extLst>
      <p:ext uri="{BB962C8B-B14F-4D97-AF65-F5344CB8AC3E}">
        <p14:creationId xmlns:p14="http://schemas.microsoft.com/office/powerpoint/2010/main" val="36083871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ctrTitle"/>
          </p:nvPr>
        </p:nvSpPr>
        <p:spPr>
          <a:xfrm>
            <a:off x="853017" y="649724"/>
            <a:ext cx="7924800" cy="3236476"/>
          </a:xfrm>
        </p:spPr>
        <p:txBody>
          <a:bodyPr>
            <a:normAutofit/>
          </a:bodyPr>
          <a:lstStyle/>
          <a:p>
            <a:r>
              <a:rPr lang="en-GB" sz="6000" dirty="0" smtClean="0"/>
              <a:t>ADHD</a:t>
            </a:r>
            <a:r>
              <a:rPr lang="en-GB" dirty="0" smtClean="0"/>
              <a:t/>
            </a:r>
            <a:br>
              <a:rPr lang="en-GB" dirty="0" smtClean="0"/>
            </a:br>
            <a:r>
              <a:rPr lang="en-GB" dirty="0" smtClean="0"/>
              <a:t/>
            </a:r>
            <a:br>
              <a:rPr lang="en-GB" dirty="0" smtClean="0"/>
            </a:br>
            <a:r>
              <a:rPr lang="en-GB" sz="4400" dirty="0" smtClean="0">
                <a:solidFill>
                  <a:srgbClr val="361A79"/>
                </a:solidFill>
              </a:rPr>
              <a:t>“Attention Deficit Hyperactivity Disorder”</a:t>
            </a:r>
            <a:endParaRPr lang="en-GB" dirty="0">
              <a:solidFill>
                <a:srgbClr val="361A79"/>
              </a:solidFill>
            </a:endParaRPr>
          </a:p>
        </p:txBody>
      </p:sp>
      <p:sp>
        <p:nvSpPr>
          <p:cNvPr id="6" name="Subtitle 2"/>
          <p:cNvSpPr>
            <a:spLocks noGrp="1"/>
          </p:cNvSpPr>
          <p:nvPr>
            <p:ph type="subTitle" idx="1"/>
          </p:nvPr>
        </p:nvSpPr>
        <p:spPr>
          <a:xfrm>
            <a:off x="990600" y="4925230"/>
            <a:ext cx="7924800" cy="1144632"/>
          </a:xfrm>
        </p:spPr>
        <p:txBody>
          <a:bodyPr>
            <a:normAutofit/>
          </a:bodyPr>
          <a:lstStyle/>
          <a:p>
            <a:r>
              <a:rPr lang="en-GB" sz="3500" dirty="0" smtClean="0">
                <a:solidFill>
                  <a:srgbClr val="660066"/>
                </a:solidFill>
              </a:rPr>
              <a:t>Psychoeducation and skills group</a:t>
            </a:r>
          </a:p>
          <a:p>
            <a:endParaRPr lang="en-GB" dirty="0"/>
          </a:p>
        </p:txBody>
      </p:sp>
      <p:pic>
        <p:nvPicPr>
          <p:cNvPr id="7" name="Picture 6"/>
          <p:cNvPicPr>
            <a:picLocks noChangeAspect="1"/>
          </p:cNvPicPr>
          <p:nvPr/>
        </p:nvPicPr>
        <p:blipFill>
          <a:blip r:embed="rId3"/>
          <a:stretch>
            <a:fillRect/>
          </a:stretch>
        </p:blipFill>
        <p:spPr>
          <a:xfrm>
            <a:off x="7553048" y="114924"/>
            <a:ext cx="2233882" cy="812073"/>
          </a:xfrm>
          <a:prstGeom prst="rect">
            <a:avLst/>
          </a:prstGeom>
        </p:spPr>
      </p:pic>
    </p:spTree>
    <p:extLst>
      <p:ext uri="{BB962C8B-B14F-4D97-AF65-F5344CB8AC3E}">
        <p14:creationId xmlns:p14="http://schemas.microsoft.com/office/powerpoint/2010/main" val="36339587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“I am utterly useless at everything”</a:t>
            </a:r>
          </a:p>
          <a:p>
            <a:pPr marL="0" indent="0">
              <a:buNone/>
            </a:pPr>
            <a:r>
              <a:rPr lang="en-GB" dirty="0" smtClean="0"/>
              <a:t>I have made a mistake. I have made mistakes in the past. Most of the time I don’t make mistakes. I am good at some things. If someone else told me this I would tell them not to worry. This isn’t helpful, one mistake and I’m really down on myself. I don’t want to feel like this anymore. I can use this as something to learn from. Everybody makes mistakes</a:t>
            </a:r>
          </a:p>
          <a:p>
            <a:pPr marL="0" indent="0">
              <a:buNone/>
            </a:pPr>
            <a:endParaRPr lang="en-GB" dirty="0"/>
          </a:p>
          <a:p>
            <a:pPr marL="0" indent="0">
              <a:buNone/>
            </a:pPr>
            <a:r>
              <a:rPr lang="en-GB" b="1" dirty="0" smtClean="0">
                <a:solidFill>
                  <a:srgbClr val="F27304"/>
                </a:solidFill>
              </a:rPr>
              <a:t>Balancing Statement</a:t>
            </a:r>
            <a:r>
              <a:rPr lang="en-GB" dirty="0" smtClean="0">
                <a:solidFill>
                  <a:srgbClr val="F27304"/>
                </a:solidFill>
              </a:rPr>
              <a:t>: </a:t>
            </a:r>
            <a:r>
              <a:rPr lang="en-GB" dirty="0" smtClean="0"/>
              <a:t>“I have made a mistake, this is unusual for me. I will put it right and learn from this.”</a:t>
            </a:r>
            <a:endParaRPr lang="en-GB" dirty="0"/>
          </a:p>
        </p:txBody>
      </p:sp>
    </p:spTree>
    <p:extLst>
      <p:ext uri="{BB962C8B-B14F-4D97-AF65-F5344CB8AC3E}">
        <p14:creationId xmlns:p14="http://schemas.microsoft.com/office/powerpoint/2010/main" val="990550142"/>
      </p:ext>
    </p:extLst>
  </p:cSld>
  <p:clrMapOvr>
    <a:masterClrMapping/>
  </p:clrMapOvr>
  <mc:AlternateContent xmlns:mc="http://schemas.openxmlformats.org/markup-compatibility/2006" xmlns:p14="http://schemas.microsoft.com/office/powerpoint/2010/main">
    <mc:Choice Requires="p14">
      <p:transition spd="slow" p14:dur="2000" advTm="60363"/>
    </mc:Choice>
    <mc:Fallback xmlns="">
      <p:transition spd="slow" advTm="60363"/>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ctrTitle"/>
          </p:nvPr>
        </p:nvSpPr>
        <p:spPr/>
        <p:txBody>
          <a:bodyPr/>
          <a:lstStyle/>
          <a:p>
            <a:r>
              <a:rPr lang="en-GB" dirty="0" smtClean="0"/>
              <a:t>Coping strategies for emotional dysregulation</a:t>
            </a:r>
            <a:endParaRPr lang="en-GB" dirty="0"/>
          </a:p>
        </p:txBody>
      </p:sp>
    </p:spTree>
    <p:extLst>
      <p:ext uri="{BB962C8B-B14F-4D97-AF65-F5344CB8AC3E}">
        <p14:creationId xmlns:p14="http://schemas.microsoft.com/office/powerpoint/2010/main" val="3912593869"/>
      </p:ext>
    </p:extLst>
  </p:cSld>
  <p:clrMapOvr>
    <a:masterClrMapping/>
  </p:clrMapOvr>
  <mc:AlternateContent xmlns:mc="http://schemas.openxmlformats.org/markup-compatibility/2006" xmlns:p14="http://schemas.microsoft.com/office/powerpoint/2010/main">
    <mc:Choice Requires="p14">
      <p:transition spd="slow" p14:dur="2000" advTm="6505"/>
    </mc:Choice>
    <mc:Fallback xmlns="">
      <p:transition spd="slow" advTm="6505"/>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Emotional Dysregulation</a:t>
            </a:r>
            <a:endParaRPr lang="en-GB" dirty="0"/>
          </a:p>
        </p:txBody>
      </p:sp>
      <p:sp>
        <p:nvSpPr>
          <p:cNvPr id="3" name="Content Placeholder 2"/>
          <p:cNvSpPr>
            <a:spLocks noGrp="1"/>
          </p:cNvSpPr>
          <p:nvPr>
            <p:ph idx="1"/>
          </p:nvPr>
        </p:nvSpPr>
        <p:spPr/>
        <p:txBody>
          <a:bodyPr/>
          <a:lstStyle/>
          <a:p>
            <a:r>
              <a:rPr lang="en-GB" dirty="0" smtClean="0"/>
              <a:t>Also known as </a:t>
            </a:r>
            <a:r>
              <a:rPr lang="en-GB" dirty="0" smtClean="0">
                <a:solidFill>
                  <a:srgbClr val="0AA3D9"/>
                </a:solidFill>
              </a:rPr>
              <a:t>mood lability</a:t>
            </a:r>
          </a:p>
          <a:p>
            <a:r>
              <a:rPr lang="en-GB" dirty="0" smtClean="0"/>
              <a:t>Sometimes called “</a:t>
            </a:r>
            <a:r>
              <a:rPr lang="en-GB" dirty="0" smtClean="0">
                <a:solidFill>
                  <a:srgbClr val="0AA3D9"/>
                </a:solidFill>
              </a:rPr>
              <a:t>mood swings</a:t>
            </a:r>
            <a:r>
              <a:rPr lang="en-GB" dirty="0" smtClean="0"/>
              <a:t>”</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636" y="2780929"/>
            <a:ext cx="6639891" cy="3444409"/>
          </a:xfrm>
          <a:prstGeom prst="rect">
            <a:avLst/>
          </a:prstGeom>
        </p:spPr>
      </p:pic>
    </p:spTree>
    <p:extLst>
      <p:ext uri="{BB962C8B-B14F-4D97-AF65-F5344CB8AC3E}">
        <p14:creationId xmlns:p14="http://schemas.microsoft.com/office/powerpoint/2010/main" val="91079273"/>
      </p:ext>
    </p:extLst>
  </p:cSld>
  <p:clrMapOvr>
    <a:masterClrMapping/>
  </p:clrMapOvr>
  <mc:AlternateContent xmlns:mc="http://schemas.openxmlformats.org/markup-compatibility/2006" xmlns:p14="http://schemas.microsoft.com/office/powerpoint/2010/main">
    <mc:Choice Requires="p14">
      <p:transition spd="slow" p14:dur="2000" advTm="18141"/>
    </mc:Choice>
    <mc:Fallback xmlns="">
      <p:transition spd="slow" advTm="18141"/>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67" y="190500"/>
            <a:ext cx="7924800" cy="793812"/>
          </a:xfrm>
        </p:spPr>
        <p:txBody>
          <a:bodyPr/>
          <a:lstStyle/>
          <a:p>
            <a:r>
              <a:rPr lang="en-GB" b="1" dirty="0" smtClean="0"/>
              <a:t>Emotional coping</a:t>
            </a:r>
            <a:endParaRPr lang="en-GB" b="1" dirty="0"/>
          </a:p>
        </p:txBody>
      </p:sp>
      <p:sp>
        <p:nvSpPr>
          <p:cNvPr id="3" name="Content Placeholder 2"/>
          <p:cNvSpPr>
            <a:spLocks noGrp="1"/>
          </p:cNvSpPr>
          <p:nvPr>
            <p:ph idx="1"/>
          </p:nvPr>
        </p:nvSpPr>
        <p:spPr>
          <a:xfrm>
            <a:off x="110067" y="1474435"/>
            <a:ext cx="5704859" cy="4930354"/>
          </a:xfrm>
        </p:spPr>
        <p:txBody>
          <a:bodyPr/>
          <a:lstStyle/>
          <a:p>
            <a:r>
              <a:rPr lang="en-GB" sz="2800" dirty="0">
                <a:solidFill>
                  <a:srgbClr val="0AA3D9"/>
                </a:solidFill>
              </a:rPr>
              <a:t>People can </a:t>
            </a:r>
            <a:r>
              <a:rPr lang="en-GB" sz="2800" dirty="0" smtClean="0">
                <a:solidFill>
                  <a:srgbClr val="0AA3D9"/>
                </a:solidFill>
              </a:rPr>
              <a:t>feel:</a:t>
            </a:r>
          </a:p>
          <a:p>
            <a:pPr lvl="1"/>
            <a:r>
              <a:rPr lang="en-GB" sz="2400" dirty="0" smtClean="0"/>
              <a:t>Shame</a:t>
            </a:r>
          </a:p>
          <a:p>
            <a:pPr lvl="1"/>
            <a:r>
              <a:rPr lang="en-GB" sz="2400" dirty="0" smtClean="0"/>
              <a:t>Frustration</a:t>
            </a:r>
          </a:p>
          <a:p>
            <a:pPr lvl="1"/>
            <a:r>
              <a:rPr lang="en-GB" sz="2400" dirty="0" smtClean="0"/>
              <a:t>Guilt </a:t>
            </a:r>
          </a:p>
          <a:p>
            <a:pPr lvl="1"/>
            <a:r>
              <a:rPr lang="en-GB" sz="2400" dirty="0" smtClean="0"/>
              <a:t>Hopelessness </a:t>
            </a:r>
          </a:p>
          <a:p>
            <a:pPr lvl="1"/>
            <a:r>
              <a:rPr lang="en-GB" sz="2400" dirty="0" smtClean="0"/>
              <a:t>Relief </a:t>
            </a:r>
          </a:p>
          <a:p>
            <a:pPr lvl="1"/>
            <a:r>
              <a:rPr lang="en-GB" sz="2400" dirty="0" smtClean="0"/>
              <a:t>Embarrassment</a:t>
            </a:r>
          </a:p>
          <a:p>
            <a:endParaRPr lang="en-GB" sz="2800" dirty="0" smtClean="0"/>
          </a:p>
          <a:p>
            <a:pPr marL="228600" lvl="1"/>
            <a:r>
              <a:rPr lang="en-GB" sz="2800" dirty="0" smtClean="0"/>
              <a:t>What do you feel about your </a:t>
            </a:r>
            <a:r>
              <a:rPr lang="en-GB" sz="2800" dirty="0" smtClean="0"/>
              <a:t>situation with ADHD?</a:t>
            </a:r>
            <a:endParaRPr lang="en-GB" sz="28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54" t="2840" r="3697" b="4126"/>
          <a:stretch/>
        </p:blipFill>
        <p:spPr bwMode="auto">
          <a:xfrm>
            <a:off x="5814926" y="1866900"/>
            <a:ext cx="3875001" cy="35687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0041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226" t="1661" b="2273"/>
          <a:stretch/>
        </p:blipFill>
        <p:spPr bwMode="auto">
          <a:xfrm>
            <a:off x="2586567" y="228600"/>
            <a:ext cx="4740182" cy="643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9285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83" y="161894"/>
            <a:ext cx="7924800" cy="768412"/>
          </a:xfrm>
        </p:spPr>
        <p:txBody>
          <a:bodyPr/>
          <a:lstStyle/>
          <a:p>
            <a:r>
              <a:rPr lang="en-GB" b="1" dirty="0" smtClean="0"/>
              <a:t>Self-esteem</a:t>
            </a:r>
            <a:endParaRPr lang="en-GB" b="1" dirty="0"/>
          </a:p>
        </p:txBody>
      </p:sp>
      <p:sp>
        <p:nvSpPr>
          <p:cNvPr id="3" name="Content Placeholder 2"/>
          <p:cNvSpPr>
            <a:spLocks noGrp="1"/>
          </p:cNvSpPr>
          <p:nvPr>
            <p:ph idx="1"/>
          </p:nvPr>
        </p:nvSpPr>
        <p:spPr>
          <a:xfrm>
            <a:off x="3893609" y="1366545"/>
            <a:ext cx="5792258" cy="5389855"/>
          </a:xfrm>
        </p:spPr>
        <p:txBody>
          <a:bodyPr>
            <a:normAutofit fontScale="92500"/>
          </a:bodyPr>
          <a:lstStyle/>
          <a:p>
            <a:r>
              <a:rPr lang="en-GB" sz="2400" dirty="0">
                <a:solidFill>
                  <a:srgbClr val="0AA3D9"/>
                </a:solidFill>
              </a:rPr>
              <a:t>Low self-esteem </a:t>
            </a:r>
            <a:r>
              <a:rPr lang="en-GB" sz="2400" dirty="0"/>
              <a:t>is also very common </a:t>
            </a:r>
            <a:r>
              <a:rPr lang="en-GB" sz="2400" dirty="0" smtClean="0"/>
              <a:t>in individuals with ADHD. </a:t>
            </a:r>
          </a:p>
          <a:p>
            <a:endParaRPr lang="en-GB" sz="2400" dirty="0"/>
          </a:p>
          <a:p>
            <a:r>
              <a:rPr lang="en-GB" sz="2400" dirty="0" smtClean="0"/>
              <a:t>Often</a:t>
            </a:r>
            <a:r>
              <a:rPr lang="en-GB" sz="2400" dirty="0"/>
              <a:t>, individuals with ADHD are </a:t>
            </a:r>
            <a:r>
              <a:rPr lang="en-GB" sz="2400" dirty="0">
                <a:solidFill>
                  <a:srgbClr val="0AA3D9"/>
                </a:solidFill>
              </a:rPr>
              <a:t>treated as unintelligent, or </a:t>
            </a:r>
            <a:r>
              <a:rPr lang="en-GB" sz="2400" dirty="0" smtClean="0">
                <a:solidFill>
                  <a:srgbClr val="0AA3D9"/>
                </a:solidFill>
              </a:rPr>
              <a:t>given other </a:t>
            </a:r>
            <a:r>
              <a:rPr lang="en-GB" sz="2400" dirty="0">
                <a:solidFill>
                  <a:srgbClr val="0AA3D9"/>
                </a:solidFill>
              </a:rPr>
              <a:t>negative labels. </a:t>
            </a:r>
            <a:endParaRPr lang="en-GB" sz="2400" dirty="0" smtClean="0">
              <a:solidFill>
                <a:srgbClr val="0AA3D9"/>
              </a:solidFill>
            </a:endParaRPr>
          </a:p>
          <a:p>
            <a:endParaRPr lang="en-GB" sz="2400" dirty="0"/>
          </a:p>
          <a:p>
            <a:r>
              <a:rPr lang="en-GB" sz="2400" dirty="0" smtClean="0"/>
              <a:t>People with ADHD are also more likely to experience more negative experiences, and have more negative beliefs about themselves.</a:t>
            </a:r>
          </a:p>
          <a:p>
            <a:endParaRPr lang="en-GB" sz="2400" dirty="0"/>
          </a:p>
          <a:p>
            <a:r>
              <a:rPr lang="en-GB" sz="2400" dirty="0" smtClean="0">
                <a:solidFill>
                  <a:srgbClr val="0AA3D9"/>
                </a:solidFill>
              </a:rPr>
              <a:t>Forgetfulness, low concentration spans, difficulty learning, all contribute to low self-esteem. </a:t>
            </a:r>
            <a:endParaRPr lang="en-GB" sz="2400" dirty="0">
              <a:solidFill>
                <a:srgbClr val="0AA3D9"/>
              </a:solidFill>
            </a:endParaRPr>
          </a:p>
          <a:p>
            <a:endParaRPr lang="en-GB"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957" t="2950"/>
          <a:stretch/>
        </p:blipFill>
        <p:spPr bwMode="auto">
          <a:xfrm>
            <a:off x="398991" y="2184399"/>
            <a:ext cx="3274484" cy="3506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6078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Emotional Coping </a:t>
            </a:r>
            <a:r>
              <a:rPr lang="en-GB" b="1" dirty="0" smtClean="0"/>
              <a:t>Strategies</a:t>
            </a:r>
            <a:endParaRPr lang="en-GB" b="1" dirty="0"/>
          </a:p>
        </p:txBody>
      </p:sp>
      <p:sp>
        <p:nvSpPr>
          <p:cNvPr id="3" name="Content Placeholder 2"/>
          <p:cNvSpPr>
            <a:spLocks noGrp="1"/>
          </p:cNvSpPr>
          <p:nvPr>
            <p:ph idx="1"/>
          </p:nvPr>
        </p:nvSpPr>
        <p:spPr/>
        <p:txBody>
          <a:bodyPr/>
          <a:lstStyle/>
          <a:p>
            <a:r>
              <a:rPr lang="en-GB" b="1" dirty="0" smtClean="0"/>
              <a:t>Mindfulness </a:t>
            </a:r>
            <a:r>
              <a:rPr lang="mr-IN" b="1" dirty="0" smtClean="0"/>
              <a:t>–</a:t>
            </a:r>
            <a:r>
              <a:rPr lang="en-GB" b="1" dirty="0" smtClean="0"/>
              <a:t> last week</a:t>
            </a:r>
          </a:p>
          <a:p>
            <a:endParaRPr lang="en-GB" b="1" dirty="0" smtClean="0"/>
          </a:p>
          <a:p>
            <a:r>
              <a:rPr lang="en-GB" b="1" dirty="0" smtClean="0"/>
              <a:t>Focusing on your strengths</a:t>
            </a:r>
          </a:p>
          <a:p>
            <a:endParaRPr lang="en-GB" b="1" dirty="0"/>
          </a:p>
          <a:p>
            <a:r>
              <a:rPr lang="en-GB" b="1" dirty="0" smtClean="0"/>
              <a:t>ABC technique</a:t>
            </a:r>
          </a:p>
          <a:p>
            <a:endParaRPr lang="en-GB" b="1" dirty="0"/>
          </a:p>
          <a:p>
            <a:pPr marL="0" indent="0">
              <a:buNone/>
            </a:pPr>
            <a:endParaRPr lang="en-GB" b="1" dirty="0"/>
          </a:p>
        </p:txBody>
      </p:sp>
    </p:spTree>
    <p:extLst>
      <p:ext uri="{BB962C8B-B14F-4D97-AF65-F5344CB8AC3E}">
        <p14:creationId xmlns:p14="http://schemas.microsoft.com/office/powerpoint/2010/main" val="1439405892"/>
      </p:ext>
    </p:extLst>
  </p:cSld>
  <p:clrMapOvr>
    <a:masterClrMapping/>
  </p:clrMapOvr>
  <mc:AlternateContent xmlns:mc="http://schemas.openxmlformats.org/markup-compatibility/2006" xmlns:p14="http://schemas.microsoft.com/office/powerpoint/2010/main">
    <mc:Choice Requires="p14">
      <p:transition spd="slow" p14:dur="2000" advTm="18388"/>
    </mc:Choice>
    <mc:Fallback xmlns="">
      <p:transition spd="slow" advTm="18388"/>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67" y="180944"/>
            <a:ext cx="7924800" cy="730312"/>
          </a:xfrm>
        </p:spPr>
        <p:txBody>
          <a:bodyPr>
            <a:normAutofit fontScale="90000"/>
          </a:bodyPr>
          <a:lstStyle/>
          <a:p>
            <a:r>
              <a:rPr lang="en-GB" b="1" dirty="0" smtClean="0"/>
              <a:t>Focusing on your strengths</a:t>
            </a:r>
            <a:endParaRPr lang="en-GB" b="1" dirty="0"/>
          </a:p>
        </p:txBody>
      </p:sp>
      <p:sp>
        <p:nvSpPr>
          <p:cNvPr id="3" name="Content Placeholder 2"/>
          <p:cNvSpPr>
            <a:spLocks noGrp="1"/>
          </p:cNvSpPr>
          <p:nvPr>
            <p:ph idx="1"/>
          </p:nvPr>
        </p:nvSpPr>
        <p:spPr>
          <a:xfrm>
            <a:off x="110067" y="1410934"/>
            <a:ext cx="5255683" cy="5345467"/>
          </a:xfrm>
        </p:spPr>
        <p:txBody>
          <a:bodyPr>
            <a:normAutofit lnSpcReduction="10000"/>
          </a:bodyPr>
          <a:lstStyle/>
          <a:p>
            <a:r>
              <a:rPr lang="en-GB" sz="2400" dirty="0" smtClean="0"/>
              <a:t>When we put our attention on something a lot, it will be at the forefront of your mind. </a:t>
            </a:r>
          </a:p>
          <a:p>
            <a:pPr marL="45720" indent="0">
              <a:buNone/>
            </a:pPr>
            <a:endParaRPr lang="en-GB" sz="2400" dirty="0" smtClean="0"/>
          </a:p>
          <a:p>
            <a:r>
              <a:rPr lang="en-GB" sz="2400" dirty="0" smtClean="0"/>
              <a:t>If we are thinking about how we are ‘bad’ at this or that frequently, it can lead us to feeling bad about ourselves.</a:t>
            </a:r>
          </a:p>
          <a:p>
            <a:pPr marL="45720" indent="0">
              <a:buNone/>
            </a:pPr>
            <a:endParaRPr lang="en-GB" sz="2400" dirty="0" smtClean="0"/>
          </a:p>
          <a:p>
            <a:r>
              <a:rPr lang="en-GB" sz="2400" dirty="0" smtClean="0"/>
              <a:t>Instead try to focus on </a:t>
            </a:r>
            <a:r>
              <a:rPr lang="en-GB" sz="2400" dirty="0" smtClean="0">
                <a:solidFill>
                  <a:srgbClr val="0AA3D9"/>
                </a:solidFill>
              </a:rPr>
              <a:t>positive aspects of yourself.</a:t>
            </a:r>
          </a:p>
          <a:p>
            <a:endParaRPr lang="en-GB" sz="2400" dirty="0"/>
          </a:p>
          <a:p>
            <a:r>
              <a:rPr lang="en-GB" sz="2400" dirty="0" smtClean="0"/>
              <a:t>Let’s take a few minutes to think </a:t>
            </a:r>
            <a:r>
              <a:rPr lang="en-GB" sz="2400" dirty="0" smtClean="0">
                <a:solidFill>
                  <a:srgbClr val="0AA3D9"/>
                </a:solidFill>
              </a:rPr>
              <a:t>about three strengths </a:t>
            </a:r>
            <a:r>
              <a:rPr lang="en-GB" sz="2400" dirty="0" smtClean="0"/>
              <a:t>you have.</a:t>
            </a:r>
          </a:p>
          <a:p>
            <a:endParaRPr lang="en-GB"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4408" y="2431280"/>
            <a:ext cx="4540250" cy="309004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473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163" y="250794"/>
            <a:ext cx="7924800" cy="743012"/>
          </a:xfrm>
        </p:spPr>
        <p:txBody>
          <a:bodyPr>
            <a:normAutofit fontScale="90000"/>
          </a:bodyPr>
          <a:lstStyle/>
          <a:p>
            <a:r>
              <a:rPr lang="en-GB" b="1" dirty="0" smtClean="0"/>
              <a:t>Strengths</a:t>
            </a:r>
            <a:endParaRPr lang="en-GB" b="1"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163" y="1365312"/>
            <a:ext cx="9341908" cy="50317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687917" y="1365312"/>
            <a:ext cx="1527175" cy="369332"/>
          </a:xfrm>
          <a:prstGeom prst="rect">
            <a:avLst/>
          </a:prstGeom>
          <a:solidFill>
            <a:schemeClr val="tx1"/>
          </a:solidFill>
          <a:ln>
            <a:noFill/>
          </a:ln>
        </p:spPr>
        <p:txBody>
          <a:bodyPr wrap="square" rtlCol="0">
            <a:spAutoFit/>
          </a:bodyPr>
          <a:lstStyle/>
          <a:p>
            <a:endParaRPr lang="en-GB" dirty="0"/>
          </a:p>
        </p:txBody>
      </p:sp>
    </p:spTree>
    <p:extLst>
      <p:ext uri="{BB962C8B-B14F-4D97-AF65-F5344CB8AC3E}">
        <p14:creationId xmlns:p14="http://schemas.microsoft.com/office/powerpoint/2010/main" val="32595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08" y="72994"/>
            <a:ext cx="7924800" cy="819212"/>
          </a:xfrm>
        </p:spPr>
        <p:txBody>
          <a:bodyPr/>
          <a:lstStyle/>
          <a:p>
            <a:r>
              <a:rPr lang="en-GB" b="1" dirty="0" smtClean="0"/>
              <a:t>Accepting yourself</a:t>
            </a:r>
            <a:endParaRPr lang="en-GB" b="1" dirty="0"/>
          </a:p>
        </p:txBody>
      </p:sp>
      <p:sp>
        <p:nvSpPr>
          <p:cNvPr id="3" name="Content Placeholder 2"/>
          <p:cNvSpPr>
            <a:spLocks noGrp="1"/>
          </p:cNvSpPr>
          <p:nvPr>
            <p:ph idx="1"/>
          </p:nvPr>
        </p:nvSpPr>
        <p:spPr>
          <a:xfrm>
            <a:off x="275167" y="1576033"/>
            <a:ext cx="5241925" cy="5091467"/>
          </a:xfrm>
        </p:spPr>
        <p:txBody>
          <a:bodyPr>
            <a:normAutofit lnSpcReduction="10000"/>
          </a:bodyPr>
          <a:lstStyle/>
          <a:p>
            <a:r>
              <a:rPr lang="en-GB" sz="2400" dirty="0" smtClean="0">
                <a:solidFill>
                  <a:srgbClr val="0AA3D9"/>
                </a:solidFill>
              </a:rPr>
              <a:t>Self-acceptance is accepting all of ourselves, even the parts that we might not favour. </a:t>
            </a:r>
          </a:p>
          <a:p>
            <a:pPr marL="45720" indent="0">
              <a:buNone/>
            </a:pPr>
            <a:endParaRPr lang="en-GB" sz="2400" dirty="0"/>
          </a:p>
          <a:p>
            <a:r>
              <a:rPr lang="en-GB" sz="2400" dirty="0"/>
              <a:t>Accepting ourselves can be </a:t>
            </a:r>
            <a:r>
              <a:rPr lang="en-GB" sz="2400" dirty="0">
                <a:solidFill>
                  <a:srgbClr val="0AA3D9"/>
                </a:solidFill>
              </a:rPr>
              <a:t>difficult</a:t>
            </a:r>
            <a:r>
              <a:rPr lang="en-GB" sz="2400" dirty="0" smtClean="0"/>
              <a:t>.</a:t>
            </a:r>
          </a:p>
          <a:p>
            <a:endParaRPr lang="en-GB" sz="2400" dirty="0"/>
          </a:p>
          <a:p>
            <a:r>
              <a:rPr lang="en-GB" sz="2400" dirty="0" smtClean="0"/>
              <a:t>This can be due to being taught we must live by certain </a:t>
            </a:r>
            <a:r>
              <a:rPr lang="en-GB" sz="2400" dirty="0" smtClean="0">
                <a:solidFill>
                  <a:srgbClr val="0AA3D9"/>
                </a:solidFill>
              </a:rPr>
              <a:t>standards </a:t>
            </a:r>
            <a:r>
              <a:rPr lang="en-GB" sz="2400" dirty="0" smtClean="0"/>
              <a:t>or </a:t>
            </a:r>
            <a:r>
              <a:rPr lang="en-GB" sz="2400" dirty="0" smtClean="0">
                <a:solidFill>
                  <a:srgbClr val="0AA3D9"/>
                </a:solidFill>
              </a:rPr>
              <a:t>expectations</a:t>
            </a:r>
            <a:r>
              <a:rPr lang="en-GB" sz="2400" dirty="0" smtClean="0">
                <a:solidFill>
                  <a:srgbClr val="FFFF00"/>
                </a:solidFill>
              </a:rPr>
              <a:t> </a:t>
            </a:r>
            <a:r>
              <a:rPr lang="en-GB" sz="2400" dirty="0" smtClean="0"/>
              <a:t>over the lifetime. </a:t>
            </a:r>
            <a:endParaRPr lang="en-GB" sz="2400" dirty="0"/>
          </a:p>
          <a:p>
            <a:endParaRPr lang="en-GB" sz="2400" dirty="0"/>
          </a:p>
          <a:p>
            <a:r>
              <a:rPr lang="en-GB" sz="2400" dirty="0"/>
              <a:t>We must </a:t>
            </a:r>
            <a:r>
              <a:rPr lang="en-GB" sz="2400" dirty="0">
                <a:solidFill>
                  <a:srgbClr val="0AA3D9"/>
                </a:solidFill>
              </a:rPr>
              <a:t>stop trying to demonstrate our worth to others, or seek </a:t>
            </a:r>
            <a:r>
              <a:rPr lang="en-GB" sz="2400" dirty="0" smtClean="0">
                <a:solidFill>
                  <a:srgbClr val="0AA3D9"/>
                </a:solidFill>
              </a:rPr>
              <a:t>approval </a:t>
            </a:r>
            <a:r>
              <a:rPr lang="en-GB" sz="2400" dirty="0">
                <a:solidFill>
                  <a:srgbClr val="0AA3D9"/>
                </a:solidFill>
              </a:rPr>
              <a:t>from others</a:t>
            </a:r>
            <a:r>
              <a:rPr lang="en-GB" sz="2400" dirty="0" smtClean="0">
                <a:solidFill>
                  <a:srgbClr val="0AA3D9"/>
                </a:solidFill>
              </a:rPr>
              <a:t>.</a:t>
            </a:r>
          </a:p>
          <a:p>
            <a:pPr marL="45720" indent="0">
              <a:buNone/>
            </a:pPr>
            <a:endParaRPr lang="en-GB" dirty="0" smtClean="0"/>
          </a:p>
          <a:p>
            <a:endParaRPr lang="en-GB"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812" b="3516"/>
          <a:stretch/>
        </p:blipFill>
        <p:spPr bwMode="auto">
          <a:xfrm>
            <a:off x="5517092" y="1968500"/>
            <a:ext cx="4341991" cy="37465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7999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75" y="198516"/>
            <a:ext cx="7924800" cy="1154097"/>
          </a:xfrm>
        </p:spPr>
        <p:txBody>
          <a:bodyPr/>
          <a:lstStyle/>
          <a:p>
            <a:r>
              <a:rPr lang="en-GB" dirty="0" smtClean="0"/>
              <a:t>Group Rules</a:t>
            </a:r>
            <a:endParaRPr lang="en-GB" dirty="0"/>
          </a:p>
        </p:txBody>
      </p:sp>
      <p:sp>
        <p:nvSpPr>
          <p:cNvPr id="3" name="Content Placeholder 2"/>
          <p:cNvSpPr>
            <a:spLocks noGrp="1"/>
          </p:cNvSpPr>
          <p:nvPr>
            <p:ph idx="1"/>
          </p:nvPr>
        </p:nvSpPr>
        <p:spPr>
          <a:xfrm>
            <a:off x="206375" y="1474434"/>
            <a:ext cx="9424458" cy="4989867"/>
          </a:xfrm>
        </p:spPr>
        <p:txBody>
          <a:bodyPr/>
          <a:lstStyle/>
          <a:p>
            <a:pPr>
              <a:lnSpc>
                <a:spcPct val="150000"/>
              </a:lnSpc>
            </a:pPr>
            <a:r>
              <a:rPr lang="en-GB" sz="2400" dirty="0" smtClean="0"/>
              <a:t>Cameras must be switched on.</a:t>
            </a:r>
          </a:p>
          <a:p>
            <a:pPr>
              <a:lnSpc>
                <a:spcPct val="150000"/>
              </a:lnSpc>
            </a:pPr>
            <a:r>
              <a:rPr lang="en-GB" sz="2400" dirty="0" smtClean="0"/>
              <a:t>Contributing to discussions and sharing your experiences is valued, but not obligatory.</a:t>
            </a:r>
          </a:p>
          <a:p>
            <a:pPr>
              <a:lnSpc>
                <a:spcPct val="150000"/>
              </a:lnSpc>
            </a:pPr>
            <a:r>
              <a:rPr lang="en-GB" sz="2400" dirty="0" smtClean="0"/>
              <a:t>If you would like to share some information please use the hand function available, or type in the chat box. </a:t>
            </a:r>
          </a:p>
          <a:p>
            <a:pPr>
              <a:lnSpc>
                <a:spcPct val="150000"/>
              </a:lnSpc>
            </a:pPr>
            <a:r>
              <a:rPr lang="en-GB" sz="2400" dirty="0" smtClean="0"/>
              <a:t>Please use appropriate language.</a:t>
            </a:r>
          </a:p>
          <a:p>
            <a:pPr>
              <a:lnSpc>
                <a:spcPct val="150000"/>
              </a:lnSpc>
            </a:pPr>
            <a:r>
              <a:rPr lang="en-GB" sz="2400" dirty="0" smtClean="0"/>
              <a:t>Please respect other views.</a:t>
            </a:r>
          </a:p>
          <a:p>
            <a:endParaRPr lang="en-GB" dirty="0"/>
          </a:p>
        </p:txBody>
      </p:sp>
    </p:spTree>
    <p:extLst>
      <p:ext uri="{BB962C8B-B14F-4D97-AF65-F5344CB8AC3E}">
        <p14:creationId xmlns:p14="http://schemas.microsoft.com/office/powerpoint/2010/main" val="354685657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ABC technique</a:t>
            </a:r>
            <a:endParaRPr lang="en-GB" dirty="0"/>
          </a:p>
        </p:txBody>
      </p:sp>
      <p:sp>
        <p:nvSpPr>
          <p:cNvPr id="3" name="Content Placeholder 2"/>
          <p:cNvSpPr>
            <a:spLocks noGrp="1"/>
          </p:cNvSpPr>
          <p:nvPr>
            <p:ph idx="1"/>
          </p:nvPr>
        </p:nvSpPr>
        <p:spPr/>
        <p:txBody>
          <a:bodyPr/>
          <a:lstStyle/>
          <a:p>
            <a:r>
              <a:rPr lang="en-GB" b="1" dirty="0"/>
              <a:t>A: Accumulate positive experiences</a:t>
            </a:r>
            <a:endParaRPr lang="en-GB" dirty="0"/>
          </a:p>
          <a:p>
            <a:r>
              <a:rPr lang="en-GB" b="1" dirty="0"/>
              <a:t>B: Build mastery  </a:t>
            </a:r>
            <a:endParaRPr lang="en-GB" dirty="0"/>
          </a:p>
          <a:p>
            <a:r>
              <a:rPr lang="en-GB" b="1" dirty="0"/>
              <a:t>C: Cope ahead of time</a:t>
            </a:r>
            <a:endParaRPr lang="en-GB" dirty="0"/>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3429000"/>
            <a:ext cx="4762500" cy="3429000"/>
          </a:xfrm>
          <a:prstGeom prst="rect">
            <a:avLst/>
          </a:prstGeom>
        </p:spPr>
      </p:pic>
    </p:spTree>
    <p:extLst>
      <p:ext uri="{BB962C8B-B14F-4D97-AF65-F5344CB8AC3E}">
        <p14:creationId xmlns:p14="http://schemas.microsoft.com/office/powerpoint/2010/main" val="1248837074"/>
      </p:ext>
    </p:extLst>
  </p:cSld>
  <p:clrMapOvr>
    <a:masterClrMapping/>
  </p:clrMapOvr>
  <mc:AlternateContent xmlns:mc="http://schemas.openxmlformats.org/markup-compatibility/2006" xmlns:p14="http://schemas.microsoft.com/office/powerpoint/2010/main">
    <mc:Choice Requires="p14">
      <p:transition spd="slow" p14:dur="2000" advTm="18388"/>
    </mc:Choice>
    <mc:Fallback xmlns="">
      <p:transition spd="slow" advTm="18388"/>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Accumulate positive experiences</a:t>
            </a:r>
            <a:endParaRPr lang="en-GB" dirty="0"/>
          </a:p>
        </p:txBody>
      </p:sp>
      <p:sp>
        <p:nvSpPr>
          <p:cNvPr id="3" name="Content Placeholder 2"/>
          <p:cNvSpPr>
            <a:spLocks noGrp="1"/>
          </p:cNvSpPr>
          <p:nvPr>
            <p:ph idx="1"/>
          </p:nvPr>
        </p:nvSpPr>
        <p:spPr/>
        <p:txBody>
          <a:bodyPr/>
          <a:lstStyle/>
          <a:p>
            <a:pPr marL="0" indent="0">
              <a:buNone/>
            </a:pPr>
            <a:r>
              <a:rPr lang="en-GB" dirty="0" smtClean="0"/>
              <a:t>This </a:t>
            </a:r>
            <a:r>
              <a:rPr lang="en-GB" dirty="0"/>
              <a:t>week, try to accumulate as many positive experiences as you can. This could be meditating, something you find fun, going for a walk or ringing a friend. List what you have done here. Count how many you have and try to beat it next week.</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5209" y="4221089"/>
            <a:ext cx="2115530" cy="2317885"/>
          </a:xfrm>
          <a:prstGeom prst="rect">
            <a:avLst/>
          </a:prstGeom>
        </p:spPr>
      </p:pic>
    </p:spTree>
    <p:extLst>
      <p:ext uri="{BB962C8B-B14F-4D97-AF65-F5344CB8AC3E}">
        <p14:creationId xmlns:p14="http://schemas.microsoft.com/office/powerpoint/2010/main" val="2694252231"/>
      </p:ext>
    </p:extLst>
  </p:cSld>
  <p:clrMapOvr>
    <a:masterClrMapping/>
  </p:clrMapOvr>
  <mc:AlternateContent xmlns:mc="http://schemas.openxmlformats.org/markup-compatibility/2006" xmlns:p14="http://schemas.microsoft.com/office/powerpoint/2010/main">
    <mc:Choice Requires="p14">
      <p:transition spd="slow" p14:dur="2000" advTm="60542"/>
    </mc:Choice>
    <mc:Fallback xmlns="">
      <p:transition spd="slow" advTm="60542"/>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 Build Mastery</a:t>
            </a:r>
            <a:endParaRPr lang="en-GB" dirty="0"/>
          </a:p>
        </p:txBody>
      </p:sp>
      <p:sp>
        <p:nvSpPr>
          <p:cNvPr id="3" name="Content Placeholder 2"/>
          <p:cNvSpPr>
            <a:spLocks noGrp="1"/>
          </p:cNvSpPr>
          <p:nvPr>
            <p:ph idx="1"/>
          </p:nvPr>
        </p:nvSpPr>
        <p:spPr/>
        <p:txBody>
          <a:bodyPr>
            <a:normAutofit/>
          </a:bodyPr>
          <a:lstStyle/>
          <a:p>
            <a:r>
              <a:rPr lang="en-GB" dirty="0"/>
              <a:t>Choose something you are going to master. This could be a craft skill, meditation/relaxation skills, managing anger or any aspect of self-care. </a:t>
            </a:r>
          </a:p>
          <a:p>
            <a:r>
              <a:rPr lang="en-GB" dirty="0"/>
              <a:t>What is your chosen </a:t>
            </a:r>
            <a:r>
              <a:rPr lang="en-GB" dirty="0" smtClean="0"/>
              <a:t>skill?</a:t>
            </a:r>
          </a:p>
          <a:p>
            <a:r>
              <a:rPr lang="en-GB" dirty="0" smtClean="0"/>
              <a:t>Plan </a:t>
            </a:r>
            <a:r>
              <a:rPr lang="en-GB" dirty="0"/>
              <a:t>how to </a:t>
            </a:r>
            <a:r>
              <a:rPr lang="en-GB" dirty="0" smtClean="0"/>
              <a:t>master</a:t>
            </a:r>
            <a:r>
              <a:rPr lang="en-GB" dirty="0"/>
              <a:t> </a:t>
            </a:r>
          </a:p>
          <a:p>
            <a:r>
              <a:rPr lang="en-GB" dirty="0" smtClean="0"/>
              <a:t>Note </a:t>
            </a:r>
            <a:r>
              <a:rPr lang="en-GB" dirty="0"/>
              <a:t>how you’ve got </a:t>
            </a:r>
            <a:r>
              <a:rPr lang="en-GB" dirty="0" smtClean="0"/>
              <a:t>on</a:t>
            </a:r>
            <a:endParaRPr lang="en-GB" dirty="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1095" y="4437112"/>
            <a:ext cx="3626853" cy="2041866"/>
          </a:xfrm>
          <a:prstGeom prst="rect">
            <a:avLst/>
          </a:prstGeom>
        </p:spPr>
      </p:pic>
    </p:spTree>
    <p:extLst>
      <p:ext uri="{BB962C8B-B14F-4D97-AF65-F5344CB8AC3E}">
        <p14:creationId xmlns:p14="http://schemas.microsoft.com/office/powerpoint/2010/main" val="998359654"/>
      </p:ext>
    </p:extLst>
  </p:cSld>
  <p:clrMapOvr>
    <a:masterClrMapping/>
  </p:clrMapOvr>
  <mc:AlternateContent xmlns:mc="http://schemas.openxmlformats.org/markup-compatibility/2006" xmlns:p14="http://schemas.microsoft.com/office/powerpoint/2010/main">
    <mc:Choice Requires="p14">
      <p:transition spd="slow" p14:dur="2000" advTm="81276"/>
    </mc:Choice>
    <mc:Fallback xmlns="">
      <p:transition spd="slow" advTm="81276"/>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 Cope Ahead of Time</a:t>
            </a:r>
            <a:endParaRPr lang="en-GB" dirty="0"/>
          </a:p>
        </p:txBody>
      </p:sp>
      <p:sp>
        <p:nvSpPr>
          <p:cNvPr id="3" name="Content Placeholder 2"/>
          <p:cNvSpPr>
            <a:spLocks noGrp="1"/>
          </p:cNvSpPr>
          <p:nvPr>
            <p:ph idx="1"/>
          </p:nvPr>
        </p:nvSpPr>
        <p:spPr/>
        <p:txBody>
          <a:bodyPr/>
          <a:lstStyle/>
          <a:p>
            <a:r>
              <a:rPr lang="en-GB" dirty="0"/>
              <a:t>Thinking about the week ahead, are there any situations that you are worried about? </a:t>
            </a:r>
            <a:endParaRPr lang="en-GB" dirty="0" smtClean="0"/>
          </a:p>
          <a:p>
            <a:r>
              <a:rPr lang="en-GB" dirty="0"/>
              <a:t>What things could you do to plan ahead to make it easier to cope?</a:t>
            </a:r>
          </a:p>
          <a:p>
            <a:r>
              <a:rPr lang="en-GB" dirty="0" smtClean="0"/>
              <a:t>Create a plan</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5165" y="4221088"/>
            <a:ext cx="2875626" cy="2294384"/>
          </a:xfrm>
          <a:prstGeom prst="rect">
            <a:avLst/>
          </a:prstGeom>
        </p:spPr>
      </p:pic>
    </p:spTree>
    <p:extLst>
      <p:ext uri="{BB962C8B-B14F-4D97-AF65-F5344CB8AC3E}">
        <p14:creationId xmlns:p14="http://schemas.microsoft.com/office/powerpoint/2010/main" val="837752837"/>
      </p:ext>
    </p:extLst>
  </p:cSld>
  <p:clrMapOvr>
    <a:masterClrMapping/>
  </p:clrMapOvr>
  <mc:AlternateContent xmlns:mc="http://schemas.openxmlformats.org/markup-compatibility/2006" xmlns:p14="http://schemas.microsoft.com/office/powerpoint/2010/main">
    <mc:Choice Requires="p14">
      <p:transition spd="slow" p14:dur="2000" advTm="84109"/>
    </mc:Choice>
    <mc:Fallback xmlns="">
      <p:transition spd="slow" advTm="84109"/>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ctrTitle"/>
          </p:nvPr>
        </p:nvSpPr>
        <p:spPr/>
        <p:txBody>
          <a:bodyPr/>
          <a:lstStyle/>
          <a:p>
            <a:r>
              <a:rPr lang="en-GB" dirty="0" smtClean="0"/>
              <a:t>Prosocial interaction skills</a:t>
            </a:r>
            <a:endParaRPr lang="en-GB" dirty="0"/>
          </a:p>
        </p:txBody>
      </p:sp>
    </p:spTree>
    <p:extLst>
      <p:ext uri="{BB962C8B-B14F-4D97-AF65-F5344CB8AC3E}">
        <p14:creationId xmlns:p14="http://schemas.microsoft.com/office/powerpoint/2010/main" val="1041600820"/>
      </p:ext>
    </p:extLst>
  </p:cSld>
  <p:clrMapOvr>
    <a:masterClrMapping/>
  </p:clrMapOvr>
  <mc:AlternateContent xmlns:mc="http://schemas.openxmlformats.org/markup-compatibility/2006" xmlns:p14="http://schemas.microsoft.com/office/powerpoint/2010/main">
    <mc:Choice Requires="p14">
      <p:transition spd="slow" p14:dur="2000" advTm="6505"/>
    </mc:Choice>
    <mc:Fallback xmlns="">
      <p:transition spd="slow" advTm="6505"/>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494"/>
            <a:ext cx="7924800" cy="692212"/>
          </a:xfrm>
        </p:spPr>
        <p:txBody>
          <a:bodyPr>
            <a:normAutofit fontScale="90000"/>
          </a:bodyPr>
          <a:lstStyle/>
          <a:p>
            <a:r>
              <a:rPr lang="en-GB" b="1" dirty="0" smtClean="0"/>
              <a:t>Interacting with others</a:t>
            </a:r>
            <a:endParaRPr lang="en-GB" b="1" dirty="0"/>
          </a:p>
        </p:txBody>
      </p:sp>
      <p:sp>
        <p:nvSpPr>
          <p:cNvPr id="3" name="Content Placeholder 2"/>
          <p:cNvSpPr>
            <a:spLocks noGrp="1"/>
          </p:cNvSpPr>
          <p:nvPr>
            <p:ph idx="1"/>
          </p:nvPr>
        </p:nvSpPr>
        <p:spPr>
          <a:xfrm>
            <a:off x="151341" y="1322034"/>
            <a:ext cx="5310717" cy="5370867"/>
          </a:xfrm>
        </p:spPr>
        <p:txBody>
          <a:bodyPr>
            <a:normAutofit lnSpcReduction="10000"/>
          </a:bodyPr>
          <a:lstStyle/>
          <a:p>
            <a:r>
              <a:rPr lang="en-GB" sz="2400" dirty="0" smtClean="0">
                <a:solidFill>
                  <a:srgbClr val="0AA3D9"/>
                </a:solidFill>
              </a:rPr>
              <a:t>By accepting yourself, this can make interacting with others easier.</a:t>
            </a:r>
          </a:p>
          <a:p>
            <a:endParaRPr lang="en-GB" sz="2400" dirty="0"/>
          </a:p>
          <a:p>
            <a:r>
              <a:rPr lang="en-GB" sz="2400" dirty="0" smtClean="0"/>
              <a:t>You may feel more able to </a:t>
            </a:r>
            <a:r>
              <a:rPr lang="en-GB" sz="2400" dirty="0" smtClean="0">
                <a:solidFill>
                  <a:srgbClr val="0AA3D9"/>
                </a:solidFill>
              </a:rPr>
              <a:t>share your difficulties.</a:t>
            </a:r>
          </a:p>
          <a:p>
            <a:pPr marL="45720" indent="0">
              <a:buNone/>
            </a:pPr>
            <a:endParaRPr lang="en-GB" sz="2400" dirty="0" smtClean="0"/>
          </a:p>
          <a:p>
            <a:r>
              <a:rPr lang="en-GB" sz="2400" dirty="0" smtClean="0"/>
              <a:t>You may feel </a:t>
            </a:r>
            <a:r>
              <a:rPr lang="en-GB" sz="2400" dirty="0" smtClean="0">
                <a:solidFill>
                  <a:srgbClr val="0AA3D9"/>
                </a:solidFill>
              </a:rPr>
              <a:t>more understood</a:t>
            </a:r>
            <a:r>
              <a:rPr lang="en-GB" sz="2400" dirty="0" smtClean="0"/>
              <a:t>.</a:t>
            </a:r>
          </a:p>
          <a:p>
            <a:pPr marL="45720" indent="0">
              <a:buNone/>
            </a:pPr>
            <a:endParaRPr lang="en-GB" sz="2400" dirty="0" smtClean="0"/>
          </a:p>
          <a:p>
            <a:r>
              <a:rPr lang="en-GB" sz="2400" dirty="0" smtClean="0"/>
              <a:t>You may </a:t>
            </a:r>
            <a:r>
              <a:rPr lang="en-GB" sz="2400" dirty="0" smtClean="0">
                <a:solidFill>
                  <a:srgbClr val="0AA3D9"/>
                </a:solidFill>
              </a:rPr>
              <a:t>worry less </a:t>
            </a:r>
            <a:r>
              <a:rPr lang="en-GB" sz="2400" dirty="0" smtClean="0"/>
              <a:t>about what others think.</a:t>
            </a:r>
          </a:p>
          <a:p>
            <a:pPr marL="45720" indent="0">
              <a:buNone/>
            </a:pPr>
            <a:endParaRPr lang="en-GB" sz="2400" dirty="0" smtClean="0"/>
          </a:p>
          <a:p>
            <a:r>
              <a:rPr lang="en-GB" sz="2400" dirty="0" smtClean="0"/>
              <a:t>You may be willing to try </a:t>
            </a:r>
            <a:r>
              <a:rPr lang="en-GB" sz="2400" dirty="0" smtClean="0">
                <a:solidFill>
                  <a:srgbClr val="0AA3D9"/>
                </a:solidFill>
              </a:rPr>
              <a:t>new ways of communicating.</a:t>
            </a:r>
            <a:endParaRPr lang="en-GB" sz="2400" dirty="0">
              <a:solidFill>
                <a:srgbClr val="0AA3D9"/>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8204" y="2146300"/>
            <a:ext cx="4509590" cy="282733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0507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 y="33415"/>
            <a:ext cx="7924800" cy="1154097"/>
          </a:xfrm>
        </p:spPr>
        <p:txBody>
          <a:bodyPr/>
          <a:lstStyle/>
          <a:p>
            <a:r>
              <a:rPr lang="en-GB" b="1" dirty="0" smtClean="0"/>
              <a:t>Talking to others</a:t>
            </a:r>
            <a:endParaRPr lang="en-GB" b="1" dirty="0"/>
          </a:p>
        </p:txBody>
      </p:sp>
      <p:sp>
        <p:nvSpPr>
          <p:cNvPr id="3" name="Content Placeholder 2"/>
          <p:cNvSpPr>
            <a:spLocks noGrp="1"/>
          </p:cNvSpPr>
          <p:nvPr>
            <p:ph idx="1"/>
          </p:nvPr>
        </p:nvSpPr>
        <p:spPr>
          <a:xfrm>
            <a:off x="4815417" y="1239546"/>
            <a:ext cx="4994275" cy="5440655"/>
          </a:xfrm>
        </p:spPr>
        <p:txBody>
          <a:bodyPr>
            <a:noAutofit/>
          </a:bodyPr>
          <a:lstStyle/>
          <a:p>
            <a:r>
              <a:rPr lang="en-GB" sz="2100" dirty="0" smtClean="0"/>
              <a:t>Sometimes it is helpful to let people know what you </a:t>
            </a:r>
            <a:r>
              <a:rPr lang="en-GB" sz="2100" dirty="0" smtClean="0">
                <a:solidFill>
                  <a:srgbClr val="0AA3D9"/>
                </a:solidFill>
              </a:rPr>
              <a:t>might struggle with when interacting socially.</a:t>
            </a:r>
          </a:p>
          <a:p>
            <a:pPr marL="45720" indent="0">
              <a:buNone/>
            </a:pPr>
            <a:endParaRPr lang="en-GB" sz="2100" dirty="0" smtClean="0"/>
          </a:p>
          <a:p>
            <a:r>
              <a:rPr lang="en-GB" sz="2100" dirty="0" smtClean="0"/>
              <a:t>It could be that you may struggle to </a:t>
            </a:r>
            <a:r>
              <a:rPr lang="en-GB" sz="2100" dirty="0" smtClean="0">
                <a:solidFill>
                  <a:srgbClr val="0AA3D9"/>
                </a:solidFill>
              </a:rPr>
              <a:t>concentrate </a:t>
            </a:r>
            <a:r>
              <a:rPr lang="en-GB" sz="2100" dirty="0" smtClean="0"/>
              <a:t>during a conversation. Putting out this ‘disclaimer’ can let </a:t>
            </a:r>
            <a:r>
              <a:rPr lang="en-GB" sz="2100" dirty="0" smtClean="0">
                <a:solidFill>
                  <a:srgbClr val="0AA3D9"/>
                </a:solidFill>
              </a:rPr>
              <a:t>others be aware and accommodate your needs.</a:t>
            </a:r>
          </a:p>
          <a:p>
            <a:endParaRPr lang="en-GB" sz="2100" dirty="0" smtClean="0"/>
          </a:p>
          <a:p>
            <a:r>
              <a:rPr lang="en-GB" sz="2100" dirty="0" smtClean="0"/>
              <a:t>For example, be mindful of the </a:t>
            </a:r>
            <a:r>
              <a:rPr lang="en-GB" sz="2100" dirty="0" smtClean="0">
                <a:solidFill>
                  <a:srgbClr val="0AA3D9"/>
                </a:solidFill>
              </a:rPr>
              <a:t>speed you are talking at; </a:t>
            </a:r>
            <a:r>
              <a:rPr lang="en-GB" sz="2100" dirty="0" smtClean="0"/>
              <a:t>you don’t have to speak slowly but sometimes people do not realise they are talking quickly. </a:t>
            </a:r>
            <a:endParaRPr lang="en-GB" sz="2100"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223" r="15000"/>
          <a:stretch/>
        </p:blipFill>
        <p:spPr bwMode="auto">
          <a:xfrm>
            <a:off x="123825" y="2515407"/>
            <a:ext cx="4801658" cy="23232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8402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92" y="110863"/>
            <a:ext cx="9396942" cy="981338"/>
          </a:xfrm>
        </p:spPr>
        <p:txBody>
          <a:bodyPr>
            <a:noAutofit/>
          </a:bodyPr>
          <a:lstStyle/>
          <a:p>
            <a:r>
              <a:rPr lang="en-GB" sz="4000" b="1" dirty="0"/>
              <a:t>P</a:t>
            </a:r>
            <a:r>
              <a:rPr lang="en-GB" sz="4000" b="1" dirty="0" smtClean="0"/>
              <a:t>ro-social interaction skills</a:t>
            </a:r>
            <a:endParaRPr lang="en-GB" sz="4000" b="1" dirty="0"/>
          </a:p>
        </p:txBody>
      </p:sp>
      <p:sp>
        <p:nvSpPr>
          <p:cNvPr id="3" name="Content Placeholder 2"/>
          <p:cNvSpPr>
            <a:spLocks noGrp="1"/>
          </p:cNvSpPr>
          <p:nvPr>
            <p:ph idx="1"/>
          </p:nvPr>
        </p:nvSpPr>
        <p:spPr>
          <a:xfrm>
            <a:off x="4356898" y="1422400"/>
            <a:ext cx="5397760" cy="5219699"/>
          </a:xfrm>
        </p:spPr>
        <p:txBody>
          <a:bodyPr>
            <a:noAutofit/>
          </a:bodyPr>
          <a:lstStyle/>
          <a:p>
            <a:r>
              <a:rPr lang="en-GB" sz="2100" dirty="0" smtClean="0"/>
              <a:t>When listening to others, people with ADHD may find it </a:t>
            </a:r>
            <a:r>
              <a:rPr lang="en-GB" sz="2100" dirty="0" smtClean="0">
                <a:solidFill>
                  <a:srgbClr val="0AA3D9"/>
                </a:solidFill>
              </a:rPr>
              <a:t>difficult to follow the conversation </a:t>
            </a:r>
            <a:r>
              <a:rPr lang="en-GB" sz="2100" dirty="0" smtClean="0"/>
              <a:t>and be able to keep key points in your head to respond. </a:t>
            </a:r>
          </a:p>
          <a:p>
            <a:endParaRPr lang="en-GB" sz="2100" dirty="0" smtClean="0"/>
          </a:p>
          <a:p>
            <a:r>
              <a:rPr lang="en-GB" sz="2100" dirty="0" smtClean="0">
                <a:solidFill>
                  <a:srgbClr val="0AA3D9"/>
                </a:solidFill>
              </a:rPr>
              <a:t>Self-awareness </a:t>
            </a:r>
            <a:r>
              <a:rPr lang="en-GB" sz="2100" dirty="0" smtClean="0"/>
              <a:t>is very important.</a:t>
            </a:r>
          </a:p>
          <a:p>
            <a:endParaRPr lang="en-GB" sz="2100" dirty="0" smtClean="0"/>
          </a:p>
          <a:p>
            <a:r>
              <a:rPr lang="en-GB" sz="2100" dirty="0"/>
              <a:t>M</a:t>
            </a:r>
            <a:r>
              <a:rPr lang="en-GB" sz="2100" dirty="0" smtClean="0"/>
              <a:t>onitor if you think your awareness is faltering. </a:t>
            </a:r>
          </a:p>
          <a:p>
            <a:endParaRPr lang="en-GB" sz="2100" dirty="0" smtClean="0"/>
          </a:p>
          <a:p>
            <a:r>
              <a:rPr lang="en-GB" sz="2100" dirty="0" smtClean="0"/>
              <a:t>If it is, try and </a:t>
            </a:r>
            <a:r>
              <a:rPr lang="en-GB" sz="2100" dirty="0" smtClean="0">
                <a:solidFill>
                  <a:srgbClr val="0AA3D9"/>
                </a:solidFill>
              </a:rPr>
              <a:t>repeat important points that you hear in your head, pick out key pieces of information and disregard non-important information. </a:t>
            </a: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600" t="10000" r="6200" b="10572"/>
          <a:stretch/>
        </p:blipFill>
        <p:spPr bwMode="auto">
          <a:xfrm>
            <a:off x="68792" y="2298700"/>
            <a:ext cx="4356898" cy="259407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837025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09" y="38100"/>
            <a:ext cx="8970433" cy="933512"/>
          </a:xfrm>
        </p:spPr>
        <p:txBody>
          <a:bodyPr>
            <a:normAutofit/>
          </a:bodyPr>
          <a:lstStyle/>
          <a:p>
            <a:r>
              <a:rPr lang="en-GB" b="1" dirty="0"/>
              <a:t>P</a:t>
            </a:r>
            <a:r>
              <a:rPr lang="en-GB" b="1" dirty="0" smtClean="0"/>
              <a:t>ro-social interaction skills</a:t>
            </a:r>
            <a:endParaRPr lang="en-GB" b="1" dirty="0"/>
          </a:p>
        </p:txBody>
      </p:sp>
      <p:sp>
        <p:nvSpPr>
          <p:cNvPr id="3" name="Content Placeholder 2"/>
          <p:cNvSpPr>
            <a:spLocks noGrp="1"/>
          </p:cNvSpPr>
          <p:nvPr>
            <p:ph idx="1"/>
          </p:nvPr>
        </p:nvSpPr>
        <p:spPr>
          <a:xfrm>
            <a:off x="233892" y="1487134"/>
            <a:ext cx="9383183" cy="5218467"/>
          </a:xfrm>
        </p:spPr>
        <p:txBody>
          <a:bodyPr>
            <a:noAutofit/>
          </a:bodyPr>
          <a:lstStyle/>
          <a:p>
            <a:r>
              <a:rPr lang="en-GB" sz="2200" dirty="0"/>
              <a:t>If you miss </a:t>
            </a:r>
            <a:r>
              <a:rPr lang="en-GB" sz="2200" dirty="0" smtClean="0"/>
              <a:t>things in a conversation, </a:t>
            </a:r>
            <a:r>
              <a:rPr lang="en-GB" sz="2200" dirty="0"/>
              <a:t>it is okay, you can use the following social interaction skills to help you.  </a:t>
            </a:r>
            <a:endParaRPr lang="en-GB" sz="2200" dirty="0" smtClean="0"/>
          </a:p>
          <a:p>
            <a:endParaRPr lang="en-GB" sz="2200" dirty="0" smtClean="0"/>
          </a:p>
          <a:p>
            <a:r>
              <a:rPr lang="en-GB" sz="2200" b="1" u="sng" dirty="0" smtClean="0">
                <a:solidFill>
                  <a:srgbClr val="0AA3D9"/>
                </a:solidFill>
              </a:rPr>
              <a:t>Clarification</a:t>
            </a:r>
            <a:r>
              <a:rPr lang="en-GB" sz="2200" dirty="0" smtClean="0">
                <a:solidFill>
                  <a:srgbClr val="0AA3D9"/>
                </a:solidFill>
              </a:rPr>
              <a:t> </a:t>
            </a:r>
            <a:r>
              <a:rPr lang="en-GB" sz="2200" dirty="0" smtClean="0"/>
              <a:t>– Ask for more information or for someone to repeat themselves.</a:t>
            </a:r>
          </a:p>
          <a:p>
            <a:endParaRPr lang="en-GB" sz="2200" dirty="0" smtClean="0"/>
          </a:p>
          <a:p>
            <a:r>
              <a:rPr lang="en-GB" sz="2200" b="1" u="sng" dirty="0" smtClean="0">
                <a:solidFill>
                  <a:srgbClr val="0AA3D9"/>
                </a:solidFill>
              </a:rPr>
              <a:t>Probing questions </a:t>
            </a:r>
            <a:r>
              <a:rPr lang="en-GB" sz="2200" dirty="0" smtClean="0"/>
              <a:t>– Ask questions to gain further information.</a:t>
            </a:r>
          </a:p>
          <a:p>
            <a:endParaRPr lang="en-GB" sz="2200" dirty="0" smtClean="0"/>
          </a:p>
          <a:p>
            <a:r>
              <a:rPr lang="en-GB" sz="2200" b="1" u="sng" dirty="0" smtClean="0">
                <a:solidFill>
                  <a:srgbClr val="0AA3D9"/>
                </a:solidFill>
              </a:rPr>
              <a:t>Paraphrasing</a:t>
            </a:r>
            <a:r>
              <a:rPr lang="en-GB" sz="2200" dirty="0" smtClean="0">
                <a:solidFill>
                  <a:schemeClr val="tx2"/>
                </a:solidFill>
              </a:rPr>
              <a:t> </a:t>
            </a:r>
            <a:r>
              <a:rPr lang="en-GB" sz="2200" dirty="0" smtClean="0"/>
              <a:t>– Allows the other party to make sure you heard correctly. </a:t>
            </a:r>
          </a:p>
          <a:p>
            <a:endParaRPr lang="en-GB" sz="2200" dirty="0" smtClean="0"/>
          </a:p>
          <a:p>
            <a:r>
              <a:rPr lang="en-GB" sz="2200" b="1" u="sng" dirty="0" smtClean="0">
                <a:solidFill>
                  <a:srgbClr val="0AA3D9"/>
                </a:solidFill>
              </a:rPr>
              <a:t>Summarising</a:t>
            </a:r>
            <a:r>
              <a:rPr lang="en-GB" sz="2200" dirty="0" smtClean="0">
                <a:solidFill>
                  <a:schemeClr val="tx2"/>
                </a:solidFill>
              </a:rPr>
              <a:t> </a:t>
            </a:r>
            <a:r>
              <a:rPr lang="en-GB" sz="2200" dirty="0" smtClean="0"/>
              <a:t>– Pulls together key points and concludes the topic. </a:t>
            </a:r>
            <a:endParaRPr lang="en-GB" sz="2200" dirty="0"/>
          </a:p>
        </p:txBody>
      </p:sp>
    </p:spTree>
    <p:extLst>
      <p:ext uri="{BB962C8B-B14F-4D97-AF65-F5344CB8AC3E}">
        <p14:creationId xmlns:p14="http://schemas.microsoft.com/office/powerpoint/2010/main" val="1095416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67" y="-207885"/>
            <a:ext cx="8997950" cy="1154097"/>
          </a:xfrm>
        </p:spPr>
        <p:txBody>
          <a:bodyPr>
            <a:normAutofit/>
          </a:bodyPr>
          <a:lstStyle/>
          <a:p>
            <a:r>
              <a:rPr lang="en-GB" b="1" dirty="0" smtClean="0"/>
              <a:t>Set time aside for relationships</a:t>
            </a:r>
            <a:endParaRPr lang="en-GB" b="1" dirty="0"/>
          </a:p>
        </p:txBody>
      </p:sp>
      <p:sp>
        <p:nvSpPr>
          <p:cNvPr id="3" name="Content Placeholder 2"/>
          <p:cNvSpPr>
            <a:spLocks noGrp="1"/>
          </p:cNvSpPr>
          <p:nvPr>
            <p:ph idx="1"/>
          </p:nvPr>
        </p:nvSpPr>
        <p:spPr>
          <a:xfrm>
            <a:off x="4333875" y="1409700"/>
            <a:ext cx="5462058" cy="5270500"/>
          </a:xfrm>
        </p:spPr>
        <p:txBody>
          <a:bodyPr>
            <a:normAutofit lnSpcReduction="10000"/>
          </a:bodyPr>
          <a:lstStyle/>
          <a:p>
            <a:r>
              <a:rPr lang="en-GB" sz="2400" dirty="0" smtClean="0"/>
              <a:t>It is common that the symptoms of ADHD can make an individual </a:t>
            </a:r>
            <a:r>
              <a:rPr lang="en-GB" sz="2400" dirty="0" smtClean="0">
                <a:solidFill>
                  <a:srgbClr val="0AA3D9"/>
                </a:solidFill>
              </a:rPr>
              <a:t>appear indifferent or uncaring in relationships, </a:t>
            </a:r>
            <a:r>
              <a:rPr lang="en-GB" sz="2400" dirty="0" smtClean="0"/>
              <a:t>even when this is not the case. </a:t>
            </a:r>
          </a:p>
          <a:p>
            <a:endParaRPr lang="en-GB" sz="2400" dirty="0"/>
          </a:p>
          <a:p>
            <a:r>
              <a:rPr lang="en-GB" sz="2400" dirty="0" smtClean="0">
                <a:solidFill>
                  <a:srgbClr val="0AA3D9"/>
                </a:solidFill>
              </a:rPr>
              <a:t>Schedule in several short periods of time </a:t>
            </a:r>
            <a:r>
              <a:rPr lang="en-GB" sz="2400" dirty="0" smtClean="0"/>
              <a:t>in the day for your relationships. </a:t>
            </a:r>
          </a:p>
          <a:p>
            <a:endParaRPr lang="en-GB" sz="2400" dirty="0"/>
          </a:p>
          <a:p>
            <a:r>
              <a:rPr lang="en-GB" sz="2400" u="sng" dirty="0" smtClean="0">
                <a:solidFill>
                  <a:srgbClr val="0AA3D9"/>
                </a:solidFill>
              </a:rPr>
              <a:t>Quality</a:t>
            </a:r>
            <a:r>
              <a:rPr lang="en-GB" sz="2400" dirty="0" smtClean="0"/>
              <a:t> over quantity. </a:t>
            </a:r>
          </a:p>
          <a:p>
            <a:endParaRPr lang="en-GB" sz="2400" dirty="0" smtClean="0"/>
          </a:p>
          <a:p>
            <a:r>
              <a:rPr lang="en-GB" sz="2400" dirty="0" smtClean="0">
                <a:solidFill>
                  <a:srgbClr val="0AA3D9"/>
                </a:solidFill>
              </a:rPr>
              <a:t>Create reminders </a:t>
            </a:r>
            <a:r>
              <a:rPr lang="en-GB" sz="2400" dirty="0" smtClean="0"/>
              <a:t>on your phone, calendar or other methods to help you remember big dates, e.g. anniversaries, birthdays etc.</a:t>
            </a:r>
            <a:endParaRPr lang="en-GB" sz="2400" dirty="0"/>
          </a:p>
          <a:p>
            <a:endParaRPr lang="en-GB"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01900"/>
            <a:ext cx="4333875" cy="24003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108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683" y="262016"/>
            <a:ext cx="7924800" cy="1154097"/>
          </a:xfrm>
        </p:spPr>
        <p:txBody>
          <a:bodyPr/>
          <a:lstStyle/>
          <a:p>
            <a:r>
              <a:rPr lang="en-GB" b="1" u="sng" dirty="0" smtClean="0"/>
              <a:t>Overview of programme</a:t>
            </a:r>
            <a:endParaRPr lang="en-GB" b="1" u="sng" dirty="0"/>
          </a:p>
        </p:txBody>
      </p:sp>
      <p:sp>
        <p:nvSpPr>
          <p:cNvPr id="3" name="Content Placeholder 2"/>
          <p:cNvSpPr>
            <a:spLocks noGrp="1"/>
          </p:cNvSpPr>
          <p:nvPr>
            <p:ph idx="1"/>
          </p:nvPr>
        </p:nvSpPr>
        <p:spPr>
          <a:xfrm>
            <a:off x="467783" y="1868134"/>
            <a:ext cx="9218083" cy="4761267"/>
          </a:xfrm>
        </p:spPr>
        <p:txBody>
          <a:bodyPr>
            <a:normAutofit/>
          </a:bodyPr>
          <a:lstStyle/>
          <a:p>
            <a:r>
              <a:rPr lang="en-GB" sz="2800" b="1" dirty="0" smtClean="0">
                <a:solidFill>
                  <a:srgbClr val="660066"/>
                </a:solidFill>
              </a:rPr>
              <a:t>Session 1:</a:t>
            </a:r>
            <a:r>
              <a:rPr lang="en-GB" sz="2800" dirty="0" smtClean="0">
                <a:solidFill>
                  <a:srgbClr val="660066"/>
                </a:solidFill>
              </a:rPr>
              <a:t> </a:t>
            </a:r>
            <a:r>
              <a:rPr lang="en-GB" sz="2800" dirty="0" smtClean="0"/>
              <a:t>Introduction to ADHD</a:t>
            </a:r>
          </a:p>
          <a:p>
            <a:pPr marL="0" indent="0">
              <a:buNone/>
            </a:pPr>
            <a:endParaRPr lang="en-GB" sz="2800" dirty="0" smtClean="0"/>
          </a:p>
          <a:p>
            <a:r>
              <a:rPr lang="en-GB" sz="2800" b="1" dirty="0" smtClean="0">
                <a:solidFill>
                  <a:srgbClr val="660066"/>
                </a:solidFill>
              </a:rPr>
              <a:t>Session 2:</a:t>
            </a:r>
            <a:r>
              <a:rPr lang="en-GB" sz="2800" dirty="0" smtClean="0">
                <a:solidFill>
                  <a:srgbClr val="660066"/>
                </a:solidFill>
              </a:rPr>
              <a:t> </a:t>
            </a:r>
            <a:r>
              <a:rPr lang="en-GB" sz="2800" dirty="0" smtClean="0"/>
              <a:t>Neurocognitive strategies (Part 1)</a:t>
            </a:r>
          </a:p>
          <a:p>
            <a:endParaRPr lang="en-GB" sz="2800" dirty="0" smtClean="0"/>
          </a:p>
          <a:p>
            <a:r>
              <a:rPr lang="en-GB" sz="2800" b="1" dirty="0" smtClean="0">
                <a:solidFill>
                  <a:srgbClr val="660066"/>
                </a:solidFill>
              </a:rPr>
              <a:t>Session 3:</a:t>
            </a:r>
            <a:r>
              <a:rPr lang="en-GB" sz="2800" dirty="0" smtClean="0">
                <a:solidFill>
                  <a:srgbClr val="660066"/>
                </a:solidFill>
              </a:rPr>
              <a:t> </a:t>
            </a:r>
            <a:r>
              <a:rPr lang="en-GB" sz="2800" dirty="0" smtClean="0"/>
              <a:t>Neurocognitive strategies (Part 2)</a:t>
            </a:r>
          </a:p>
          <a:p>
            <a:endParaRPr lang="en-GB" sz="2800" dirty="0" smtClean="0"/>
          </a:p>
          <a:p>
            <a:r>
              <a:rPr lang="en-GB" sz="2800" b="1" dirty="0" smtClean="0">
                <a:solidFill>
                  <a:srgbClr val="660066"/>
                </a:solidFill>
              </a:rPr>
              <a:t>Session 4:</a:t>
            </a:r>
            <a:r>
              <a:rPr lang="en-GB" sz="2800" dirty="0" smtClean="0">
                <a:solidFill>
                  <a:srgbClr val="660066"/>
                </a:solidFill>
              </a:rPr>
              <a:t> </a:t>
            </a:r>
            <a:r>
              <a:rPr lang="en-GB" sz="2800" dirty="0" smtClean="0"/>
              <a:t>Emotional regulation and social 				   interaction skills</a:t>
            </a:r>
            <a:endParaRPr lang="en-GB" sz="2800" dirty="0"/>
          </a:p>
        </p:txBody>
      </p:sp>
    </p:spTree>
    <p:extLst>
      <p:ext uri="{BB962C8B-B14F-4D97-AF65-F5344CB8AC3E}">
        <p14:creationId xmlns:p14="http://schemas.microsoft.com/office/powerpoint/2010/main" val="236868163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67" y="147716"/>
            <a:ext cx="7924800" cy="1154097"/>
          </a:xfrm>
        </p:spPr>
        <p:txBody>
          <a:bodyPr/>
          <a:lstStyle/>
          <a:p>
            <a:r>
              <a:rPr lang="en-GB" b="1" dirty="0" smtClean="0"/>
              <a:t>Takeaway from this session</a:t>
            </a:r>
            <a:endParaRPr lang="en-GB" b="1" dirty="0"/>
          </a:p>
        </p:txBody>
      </p:sp>
      <p:sp>
        <p:nvSpPr>
          <p:cNvPr id="3" name="Content Placeholder 2"/>
          <p:cNvSpPr>
            <a:spLocks noGrp="1"/>
          </p:cNvSpPr>
          <p:nvPr>
            <p:ph idx="1"/>
          </p:nvPr>
        </p:nvSpPr>
        <p:spPr>
          <a:xfrm>
            <a:off x="302683" y="1614133"/>
            <a:ext cx="9451975" cy="5015267"/>
          </a:xfrm>
        </p:spPr>
        <p:txBody>
          <a:bodyPr>
            <a:normAutofit fontScale="85000" lnSpcReduction="10000"/>
          </a:bodyPr>
          <a:lstStyle/>
          <a:p>
            <a:r>
              <a:rPr lang="en-GB" dirty="0" smtClean="0"/>
              <a:t>Try to identify and understand your feelings.</a:t>
            </a:r>
          </a:p>
          <a:p>
            <a:endParaRPr lang="en-GB" dirty="0"/>
          </a:p>
          <a:p>
            <a:r>
              <a:rPr lang="en-GB" dirty="0" smtClean="0"/>
              <a:t>Learn to accept yourself as a whole person, even the parts you might not favour.</a:t>
            </a:r>
          </a:p>
          <a:p>
            <a:endParaRPr lang="en-GB" dirty="0"/>
          </a:p>
          <a:p>
            <a:r>
              <a:rPr lang="en-GB" dirty="0" smtClean="0"/>
              <a:t>Find out what your strengths are and look out for them in day-to-day activities.</a:t>
            </a:r>
          </a:p>
          <a:p>
            <a:endParaRPr lang="en-GB" dirty="0" smtClean="0"/>
          </a:p>
          <a:p>
            <a:r>
              <a:rPr lang="en-GB" dirty="0" smtClean="0"/>
              <a:t>If you feel comfortable, let others know what you might struggle with in interacting, as this can help you to develop your skills and increase understanding from others</a:t>
            </a:r>
            <a:r>
              <a:rPr lang="en-GB" dirty="0" smtClean="0"/>
              <a:t>.</a:t>
            </a:r>
            <a:endParaRPr lang="en-GB" dirty="0" smtClean="0"/>
          </a:p>
        </p:txBody>
      </p:sp>
    </p:spTree>
    <p:extLst>
      <p:ext uri="{BB962C8B-B14F-4D97-AF65-F5344CB8AC3E}">
        <p14:creationId xmlns:p14="http://schemas.microsoft.com/office/powerpoint/2010/main" val="804849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83" y="96915"/>
            <a:ext cx="7924800" cy="1154097"/>
          </a:xfrm>
        </p:spPr>
        <p:txBody>
          <a:bodyPr/>
          <a:lstStyle/>
          <a:p>
            <a:r>
              <a:rPr lang="en-GB" u="sng" dirty="0" smtClean="0"/>
              <a:t>Mindfulness exercise</a:t>
            </a:r>
            <a:endParaRPr lang="en-GB" u="sng" dirty="0"/>
          </a:p>
        </p:txBody>
      </p:sp>
    </p:spTree>
    <p:extLst>
      <p:ext uri="{BB962C8B-B14F-4D97-AF65-F5344CB8AC3E}">
        <p14:creationId xmlns:p14="http://schemas.microsoft.com/office/powerpoint/2010/main" val="3642177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5300" y="940013"/>
            <a:ext cx="8915400" cy="525330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smtClean="0"/>
              <a:t>This is the end of Session </a:t>
            </a:r>
            <a:r>
              <a:rPr lang="en-GB" b="1" dirty="0" smtClean="0"/>
              <a:t>4. </a:t>
            </a:r>
            <a:r>
              <a:rPr lang="en-GB" b="1" dirty="0" smtClean="0"/>
              <a:t/>
            </a:r>
            <a:br>
              <a:rPr lang="en-GB" b="1" dirty="0" smtClean="0"/>
            </a:br>
            <a:r>
              <a:rPr lang="en-GB" b="1" dirty="0" smtClean="0"/>
              <a:t/>
            </a:r>
            <a:br>
              <a:rPr lang="en-GB" b="1" dirty="0" smtClean="0"/>
            </a:br>
            <a:r>
              <a:rPr lang="en-GB" b="1" dirty="0" smtClean="0"/>
              <a:t>Thank you!</a:t>
            </a:r>
            <a:br>
              <a:rPr lang="en-GB" b="1" dirty="0" smtClean="0"/>
            </a:br>
            <a:r>
              <a:rPr lang="en-GB" b="1" dirty="0" smtClean="0"/>
              <a:t/>
            </a:r>
            <a:br>
              <a:rPr lang="en-GB" b="1" dirty="0" smtClean="0"/>
            </a:br>
            <a:r>
              <a:rPr lang="en-GB" b="1" dirty="0" smtClean="0"/>
              <a:t/>
            </a:r>
            <a:br>
              <a:rPr lang="en-GB" b="1" dirty="0" smtClean="0"/>
            </a:br>
            <a:r>
              <a:rPr lang="en-GB" b="1" dirty="0" smtClean="0">
                <a:solidFill>
                  <a:srgbClr val="0AA3D9"/>
                </a:solidFill>
              </a:rPr>
              <a:t>Any questions?</a:t>
            </a:r>
            <a:endParaRPr lang="en-GB" b="1" dirty="0">
              <a:solidFill>
                <a:srgbClr val="0AA3D9"/>
              </a:solidFill>
            </a:endParaRPr>
          </a:p>
        </p:txBody>
      </p:sp>
    </p:spTree>
    <p:extLst>
      <p:ext uri="{BB962C8B-B14F-4D97-AF65-F5344CB8AC3E}">
        <p14:creationId xmlns:p14="http://schemas.microsoft.com/office/powerpoint/2010/main" val="239888542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GB" sz="4000" dirty="0" smtClean="0"/>
          </a:p>
          <a:p>
            <a:pPr marL="0" indent="0" algn="ctr">
              <a:buNone/>
            </a:pPr>
            <a:endParaRPr lang="en-GB" sz="4000" dirty="0"/>
          </a:p>
          <a:p>
            <a:pPr marL="0" indent="0" algn="ctr">
              <a:buNone/>
            </a:pPr>
            <a:r>
              <a:rPr lang="en-GB" sz="4000" dirty="0" err="1" smtClean="0"/>
              <a:t>adhd.webador.co.uk</a:t>
            </a:r>
            <a:endParaRPr lang="en-GB" sz="4000" dirty="0"/>
          </a:p>
        </p:txBody>
      </p:sp>
    </p:spTree>
    <p:extLst>
      <p:ext uri="{BB962C8B-B14F-4D97-AF65-F5344CB8AC3E}">
        <p14:creationId xmlns:p14="http://schemas.microsoft.com/office/powerpoint/2010/main" val="127715008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6088" y="218473"/>
            <a:ext cx="9570204" cy="1650473"/>
          </a:xfrm>
        </p:spPr>
        <p:txBody>
          <a:bodyPr>
            <a:normAutofit fontScale="90000"/>
          </a:bodyPr>
          <a:lstStyle/>
          <a:p>
            <a:r>
              <a:rPr lang="en-GB" b="1" dirty="0" smtClean="0"/>
              <a:t>Session 4 contents</a:t>
            </a:r>
            <a:r>
              <a:rPr lang="en-GB" dirty="0" smtClean="0"/>
              <a:t/>
            </a:r>
            <a:br>
              <a:rPr lang="en-GB" dirty="0" smtClean="0"/>
            </a:br>
            <a:r>
              <a:rPr lang="en-GB" u="sng" dirty="0" smtClean="0"/>
              <a:t>Emotional regulation and social interactions</a:t>
            </a:r>
            <a:endParaRPr lang="en-GB" dirty="0"/>
          </a:p>
        </p:txBody>
      </p:sp>
      <p:sp>
        <p:nvSpPr>
          <p:cNvPr id="3" name="Content Placeholder 2"/>
          <p:cNvSpPr>
            <a:spLocks noGrp="1"/>
          </p:cNvSpPr>
          <p:nvPr>
            <p:ph idx="1"/>
          </p:nvPr>
        </p:nvSpPr>
        <p:spPr>
          <a:xfrm>
            <a:off x="330200" y="2324100"/>
            <a:ext cx="9080500" cy="4149782"/>
          </a:xfrm>
        </p:spPr>
        <p:txBody>
          <a:bodyPr>
            <a:normAutofit/>
          </a:bodyPr>
          <a:lstStyle/>
          <a:p>
            <a:r>
              <a:rPr lang="en-GB" sz="2800" dirty="0" smtClean="0"/>
              <a:t>Cognitive restructuring </a:t>
            </a:r>
          </a:p>
          <a:p>
            <a:r>
              <a:rPr lang="en-GB" sz="2800" dirty="0" smtClean="0"/>
              <a:t>Coping strategies of e</a:t>
            </a:r>
            <a:r>
              <a:rPr lang="en-GB" sz="2800" dirty="0" smtClean="0"/>
              <a:t>motions </a:t>
            </a:r>
            <a:r>
              <a:rPr lang="en-GB" sz="2800" dirty="0" smtClean="0"/>
              <a:t>for </a:t>
            </a:r>
            <a:r>
              <a:rPr lang="en-GB" sz="2800" dirty="0" smtClean="0"/>
              <a:t>ADHD</a:t>
            </a:r>
            <a:endParaRPr lang="en-GB" sz="2800" dirty="0" smtClean="0"/>
          </a:p>
          <a:p>
            <a:r>
              <a:rPr lang="en-GB" sz="2800" dirty="0"/>
              <a:t>P</a:t>
            </a:r>
            <a:r>
              <a:rPr lang="en-GB" sz="2800" dirty="0" smtClean="0"/>
              <a:t>ro-social interaction skills</a:t>
            </a:r>
          </a:p>
          <a:p>
            <a:r>
              <a:rPr lang="en-GB" sz="2800" dirty="0" smtClean="0"/>
              <a:t>Mindfulness </a:t>
            </a:r>
            <a:r>
              <a:rPr lang="en-GB" sz="2800" dirty="0" smtClean="0"/>
              <a:t>exercise</a:t>
            </a:r>
            <a:endParaRPr lang="en-GB" sz="2800" dirty="0"/>
          </a:p>
        </p:txBody>
      </p:sp>
    </p:spTree>
    <p:extLst>
      <p:ext uri="{BB962C8B-B14F-4D97-AF65-F5344CB8AC3E}">
        <p14:creationId xmlns:p14="http://schemas.microsoft.com/office/powerpoint/2010/main" val="3068475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ctrTitle"/>
          </p:nvPr>
        </p:nvSpPr>
        <p:spPr/>
        <p:txBody>
          <a:bodyPr/>
          <a:lstStyle/>
          <a:p>
            <a:r>
              <a:rPr lang="en-GB" dirty="0" smtClean="0"/>
              <a:t>Cognitive restructuring</a:t>
            </a:r>
            <a:endParaRPr lang="en-GB" dirty="0"/>
          </a:p>
        </p:txBody>
      </p:sp>
    </p:spTree>
    <p:extLst>
      <p:ext uri="{BB962C8B-B14F-4D97-AF65-F5344CB8AC3E}">
        <p14:creationId xmlns:p14="http://schemas.microsoft.com/office/powerpoint/2010/main" val="3514787387"/>
      </p:ext>
    </p:extLst>
  </p:cSld>
  <p:clrMapOvr>
    <a:masterClrMapping/>
  </p:clrMapOvr>
  <mc:AlternateContent xmlns:mc="http://schemas.openxmlformats.org/markup-compatibility/2006" xmlns:p14="http://schemas.microsoft.com/office/powerpoint/2010/main">
    <mc:Choice Requires="p14">
      <p:transition spd="slow" p14:dur="2000" advTm="6505"/>
    </mc:Choice>
    <mc:Fallback xmlns="">
      <p:transition spd="slow" advTm="6505"/>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858" y="190500"/>
            <a:ext cx="7924800" cy="717612"/>
          </a:xfrm>
        </p:spPr>
        <p:txBody>
          <a:bodyPr>
            <a:normAutofit fontScale="90000"/>
          </a:bodyPr>
          <a:lstStyle/>
          <a:p>
            <a:r>
              <a:rPr lang="en-GB" b="1" dirty="0" smtClean="0"/>
              <a:t>Cognitive restructuring</a:t>
            </a:r>
            <a:endParaRPr lang="en-GB" b="1" dirty="0"/>
          </a:p>
        </p:txBody>
      </p:sp>
      <p:sp>
        <p:nvSpPr>
          <p:cNvPr id="3" name="Content Placeholder 2"/>
          <p:cNvSpPr>
            <a:spLocks noGrp="1"/>
          </p:cNvSpPr>
          <p:nvPr>
            <p:ph idx="1"/>
          </p:nvPr>
        </p:nvSpPr>
        <p:spPr>
          <a:xfrm>
            <a:off x="178858" y="1147378"/>
            <a:ext cx="6229862" cy="5643912"/>
          </a:xfrm>
        </p:spPr>
        <p:txBody>
          <a:bodyPr>
            <a:normAutofit fontScale="92500" lnSpcReduction="10000"/>
          </a:bodyPr>
          <a:lstStyle/>
          <a:p>
            <a:r>
              <a:rPr lang="en-GB" sz="2400" dirty="0" smtClean="0"/>
              <a:t>It </a:t>
            </a:r>
            <a:r>
              <a:rPr lang="en-GB" sz="2400" dirty="0" smtClean="0"/>
              <a:t>is using techniques to help people </a:t>
            </a:r>
            <a:r>
              <a:rPr lang="en-GB" sz="2400" dirty="0" smtClean="0"/>
              <a:t>be more </a:t>
            </a:r>
            <a:r>
              <a:rPr lang="en-GB" sz="2400" dirty="0" smtClean="0">
                <a:solidFill>
                  <a:srgbClr val="0AA3D9"/>
                </a:solidFill>
              </a:rPr>
              <a:t>aware, recognise </a:t>
            </a:r>
            <a:r>
              <a:rPr lang="en-GB" sz="2400" dirty="0" smtClean="0">
                <a:solidFill>
                  <a:srgbClr val="0AA3D9"/>
                </a:solidFill>
              </a:rPr>
              <a:t>and change their negative thinking patterns. </a:t>
            </a:r>
            <a:endParaRPr lang="en-GB" sz="2400" dirty="0" smtClean="0">
              <a:solidFill>
                <a:srgbClr val="0AA3D9"/>
              </a:solidFill>
            </a:endParaRPr>
          </a:p>
          <a:p>
            <a:pPr marL="0" indent="0">
              <a:buNone/>
            </a:pPr>
            <a:endParaRPr lang="en-GB" sz="2400" dirty="0"/>
          </a:p>
          <a:p>
            <a:r>
              <a:rPr lang="en-GB" sz="2400" dirty="0" smtClean="0"/>
              <a:t>Individuals </a:t>
            </a:r>
            <a:r>
              <a:rPr lang="en-GB" sz="2400" dirty="0"/>
              <a:t>with ADHD tend to draw on </a:t>
            </a:r>
            <a:r>
              <a:rPr lang="en-GB" sz="2400" dirty="0">
                <a:solidFill>
                  <a:srgbClr val="0AA3D9"/>
                </a:solidFill>
              </a:rPr>
              <a:t>maladaptive thinking</a:t>
            </a:r>
            <a:r>
              <a:rPr lang="en-GB" sz="2400" dirty="0" smtClean="0">
                <a:solidFill>
                  <a:srgbClr val="0AA3D9"/>
                </a:solidFill>
              </a:rPr>
              <a:t>.</a:t>
            </a:r>
          </a:p>
          <a:p>
            <a:r>
              <a:rPr lang="en-GB" sz="2400" dirty="0" smtClean="0"/>
              <a:t>It is a type of thinking that is generally </a:t>
            </a:r>
            <a:r>
              <a:rPr lang="en-GB" sz="2400" dirty="0" smtClean="0">
                <a:solidFill>
                  <a:srgbClr val="0AA3D9"/>
                </a:solidFill>
              </a:rPr>
              <a:t>false and not supported by much factual evidence</a:t>
            </a:r>
            <a:r>
              <a:rPr lang="en-GB" sz="2400" dirty="0" smtClean="0"/>
              <a:t>.</a:t>
            </a:r>
          </a:p>
          <a:p>
            <a:endParaRPr lang="en-GB" sz="2400" dirty="0" smtClean="0"/>
          </a:p>
          <a:p>
            <a:r>
              <a:rPr lang="en-GB" sz="2400" dirty="0" smtClean="0"/>
              <a:t>Examples can include…</a:t>
            </a:r>
          </a:p>
          <a:p>
            <a:pPr lvl="1"/>
            <a:r>
              <a:rPr lang="en-GB" sz="2000" dirty="0" smtClean="0">
                <a:solidFill>
                  <a:srgbClr val="660066"/>
                </a:solidFill>
              </a:rPr>
              <a:t>‘I always make mistakes’</a:t>
            </a:r>
          </a:p>
          <a:p>
            <a:pPr lvl="1"/>
            <a:r>
              <a:rPr lang="en-GB" sz="2000" dirty="0" smtClean="0">
                <a:solidFill>
                  <a:srgbClr val="660066"/>
                </a:solidFill>
              </a:rPr>
              <a:t>‘I never do anything right’</a:t>
            </a:r>
          </a:p>
          <a:p>
            <a:pPr lvl="1"/>
            <a:r>
              <a:rPr lang="en-GB" sz="2000" dirty="0" smtClean="0">
                <a:solidFill>
                  <a:srgbClr val="660066"/>
                </a:solidFill>
              </a:rPr>
              <a:t>‘Nobody likes me’</a:t>
            </a:r>
          </a:p>
          <a:p>
            <a:endParaRPr lang="en-GB" dirty="0" smtClean="0"/>
          </a:p>
          <a:p>
            <a:r>
              <a:rPr lang="en-GB" sz="2400" dirty="0" smtClean="0"/>
              <a:t>This thinking can then influence how you </a:t>
            </a:r>
            <a:r>
              <a:rPr lang="en-GB" sz="2400" dirty="0" smtClean="0">
                <a:solidFill>
                  <a:srgbClr val="0AA3D9"/>
                </a:solidFill>
              </a:rPr>
              <a:t>feel, and then how you act/behave</a:t>
            </a:r>
            <a:r>
              <a:rPr lang="en-GB" sz="2400" dirty="0" smtClean="0"/>
              <a:t>. </a:t>
            </a:r>
          </a:p>
          <a:p>
            <a:endParaRPr lang="en-GB" sz="2400" dirty="0">
              <a:solidFill>
                <a:srgbClr val="0AA3D9"/>
              </a:solidFill>
            </a:endParaRPr>
          </a:p>
          <a:p>
            <a:pPr marL="45720" indent="0">
              <a:buNone/>
            </a:pPr>
            <a:endParaRPr lang="en-GB"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8720" y="2134930"/>
            <a:ext cx="3389875" cy="312911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40984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684" y="182613"/>
            <a:ext cx="8915400" cy="1143000"/>
          </a:xfrm>
        </p:spPr>
        <p:txBody>
          <a:bodyPr/>
          <a:lstStyle/>
          <a:p>
            <a:r>
              <a:rPr lang="en-GB" b="1" dirty="0" smtClean="0"/>
              <a:t>Examples of Negative </a:t>
            </a:r>
            <a:r>
              <a:rPr lang="en-GB" b="1" dirty="0" smtClean="0"/>
              <a:t>Thinking</a:t>
            </a:r>
            <a:endParaRPr lang="en-GB" b="1" dirty="0"/>
          </a:p>
        </p:txBody>
      </p:sp>
      <p:sp>
        <p:nvSpPr>
          <p:cNvPr id="3" name="Content Placeholder 2"/>
          <p:cNvSpPr>
            <a:spLocks noGrp="1"/>
          </p:cNvSpPr>
          <p:nvPr>
            <p:ph idx="1"/>
          </p:nvPr>
        </p:nvSpPr>
        <p:spPr/>
        <p:txBody>
          <a:bodyPr>
            <a:normAutofit fontScale="77500" lnSpcReduction="20000"/>
          </a:bodyPr>
          <a:lstStyle/>
          <a:p>
            <a:r>
              <a:rPr lang="en-GB" dirty="0" smtClean="0"/>
              <a:t>Predicting the future (with a negative consequence)</a:t>
            </a:r>
          </a:p>
          <a:p>
            <a:r>
              <a:rPr lang="en-GB" dirty="0" err="1" smtClean="0"/>
              <a:t>Catastrophising</a:t>
            </a:r>
            <a:endParaRPr lang="en-GB" dirty="0" smtClean="0"/>
          </a:p>
          <a:p>
            <a:r>
              <a:rPr lang="en-GB" dirty="0" smtClean="0"/>
              <a:t>What if?</a:t>
            </a:r>
          </a:p>
          <a:p>
            <a:r>
              <a:rPr lang="en-GB" dirty="0" smtClean="0"/>
              <a:t>Jumping to conclusions</a:t>
            </a:r>
          </a:p>
          <a:p>
            <a:r>
              <a:rPr lang="en-GB" dirty="0" smtClean="0"/>
              <a:t>Taking things personally</a:t>
            </a:r>
          </a:p>
          <a:p>
            <a:r>
              <a:rPr lang="en-GB" dirty="0" smtClean="0"/>
              <a:t>Mind reading</a:t>
            </a:r>
          </a:p>
          <a:p>
            <a:r>
              <a:rPr lang="en-GB" dirty="0" smtClean="0"/>
              <a:t>Focus on the negative/ignoring the positive</a:t>
            </a:r>
          </a:p>
          <a:p>
            <a:r>
              <a:rPr lang="en-GB" dirty="0" smtClean="0"/>
              <a:t>Black and white or all or nothing thinking</a:t>
            </a:r>
          </a:p>
          <a:p>
            <a:r>
              <a:rPr lang="en-GB" dirty="0" smtClean="0"/>
              <a:t>Perfectionism</a:t>
            </a:r>
          </a:p>
          <a:p>
            <a:r>
              <a:rPr lang="en-GB" dirty="0" smtClean="0"/>
              <a:t>“Should”/“Shouldn’t”</a:t>
            </a:r>
          </a:p>
          <a:p>
            <a:r>
              <a:rPr lang="en-GB" dirty="0" smtClean="0"/>
              <a:t>Over Generalising</a:t>
            </a:r>
            <a:endParaRPr lang="en-GB" dirty="0"/>
          </a:p>
        </p:txBody>
      </p:sp>
    </p:spTree>
    <p:extLst>
      <p:ext uri="{BB962C8B-B14F-4D97-AF65-F5344CB8AC3E}">
        <p14:creationId xmlns:p14="http://schemas.microsoft.com/office/powerpoint/2010/main" val="299207653"/>
      </p:ext>
    </p:extLst>
  </p:cSld>
  <p:clrMapOvr>
    <a:masterClrMapping/>
  </p:clrMapOvr>
  <mc:AlternateContent xmlns:mc="http://schemas.openxmlformats.org/markup-compatibility/2006" xmlns:p14="http://schemas.microsoft.com/office/powerpoint/2010/main">
    <mc:Choice Requires="p14">
      <p:transition spd="slow" p14:dur="2000" advTm="216305"/>
    </mc:Choice>
    <mc:Fallback xmlns="">
      <p:transition spd="slow" advTm="216305"/>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Questions to Ask About the Thought</a:t>
            </a:r>
            <a:endParaRPr lang="en-GB" dirty="0"/>
          </a:p>
        </p:txBody>
      </p:sp>
      <p:sp>
        <p:nvSpPr>
          <p:cNvPr id="3" name="Content Placeholder 2"/>
          <p:cNvSpPr>
            <a:spLocks noGrp="1"/>
          </p:cNvSpPr>
          <p:nvPr>
            <p:ph idx="1"/>
          </p:nvPr>
        </p:nvSpPr>
        <p:spPr>
          <a:xfrm>
            <a:off x="495300" y="1600201"/>
            <a:ext cx="8915400" cy="5099060"/>
          </a:xfrm>
        </p:spPr>
        <p:txBody>
          <a:bodyPr>
            <a:normAutofit fontScale="92500" lnSpcReduction="20000"/>
          </a:bodyPr>
          <a:lstStyle/>
          <a:p>
            <a:r>
              <a:rPr lang="en-GB" dirty="0" smtClean="0"/>
              <a:t>What evidence have I got to say that it’s </a:t>
            </a:r>
            <a:r>
              <a:rPr lang="en-GB" dirty="0" smtClean="0">
                <a:solidFill>
                  <a:srgbClr val="0AA3D9"/>
                </a:solidFill>
              </a:rPr>
              <a:t>true</a:t>
            </a:r>
            <a:r>
              <a:rPr lang="en-GB" dirty="0" smtClean="0"/>
              <a:t>?</a:t>
            </a:r>
          </a:p>
          <a:p>
            <a:r>
              <a:rPr lang="en-GB" dirty="0" smtClean="0"/>
              <a:t>What evidence have I got that says it </a:t>
            </a:r>
            <a:r>
              <a:rPr lang="en-GB" dirty="0" smtClean="0">
                <a:solidFill>
                  <a:srgbClr val="0AA3D9"/>
                </a:solidFill>
              </a:rPr>
              <a:t>may not be true</a:t>
            </a:r>
            <a:r>
              <a:rPr lang="en-GB" dirty="0" smtClean="0"/>
              <a:t>?</a:t>
            </a:r>
          </a:p>
          <a:p>
            <a:r>
              <a:rPr lang="en-GB" dirty="0" smtClean="0"/>
              <a:t>How </a:t>
            </a:r>
            <a:r>
              <a:rPr lang="en-GB" dirty="0" smtClean="0">
                <a:solidFill>
                  <a:srgbClr val="0AA3D9"/>
                </a:solidFill>
              </a:rPr>
              <a:t>realistic</a:t>
            </a:r>
            <a:r>
              <a:rPr lang="en-GB" dirty="0" smtClean="0"/>
              <a:t> is it?</a:t>
            </a:r>
          </a:p>
          <a:p>
            <a:r>
              <a:rPr lang="en-GB" dirty="0" smtClean="0"/>
              <a:t>If someone else were to tell me that this was their thought, </a:t>
            </a:r>
            <a:r>
              <a:rPr lang="en-GB" dirty="0" smtClean="0">
                <a:solidFill>
                  <a:srgbClr val="0AA3D9"/>
                </a:solidFill>
              </a:rPr>
              <a:t>what would I say to them</a:t>
            </a:r>
            <a:r>
              <a:rPr lang="en-GB" dirty="0" smtClean="0"/>
              <a:t>?</a:t>
            </a:r>
          </a:p>
          <a:p>
            <a:r>
              <a:rPr lang="en-GB" dirty="0" smtClean="0"/>
              <a:t>What are the </a:t>
            </a:r>
            <a:r>
              <a:rPr lang="en-GB" dirty="0" smtClean="0">
                <a:solidFill>
                  <a:srgbClr val="0AA3D9"/>
                </a:solidFill>
              </a:rPr>
              <a:t>costs or benefits </a:t>
            </a:r>
            <a:r>
              <a:rPr lang="en-GB" dirty="0" smtClean="0"/>
              <a:t>of thinking this way?</a:t>
            </a:r>
          </a:p>
          <a:p>
            <a:r>
              <a:rPr lang="en-GB" dirty="0" smtClean="0"/>
              <a:t>Is this thought </a:t>
            </a:r>
            <a:r>
              <a:rPr lang="en-GB" dirty="0" smtClean="0">
                <a:solidFill>
                  <a:srgbClr val="0AA3D9"/>
                </a:solidFill>
              </a:rPr>
              <a:t>helpful</a:t>
            </a:r>
            <a:r>
              <a:rPr lang="en-GB" dirty="0" smtClean="0"/>
              <a:t>?</a:t>
            </a:r>
          </a:p>
          <a:p>
            <a:r>
              <a:rPr lang="en-GB" dirty="0" smtClean="0"/>
              <a:t>Can I see any </a:t>
            </a:r>
            <a:r>
              <a:rPr lang="en-GB" dirty="0" smtClean="0">
                <a:solidFill>
                  <a:srgbClr val="0AA3D9"/>
                </a:solidFill>
              </a:rPr>
              <a:t>negative thought patterns </a:t>
            </a:r>
            <a:r>
              <a:rPr lang="en-GB" dirty="0" smtClean="0"/>
              <a:t>emerging?</a:t>
            </a:r>
          </a:p>
          <a:p>
            <a:r>
              <a:rPr lang="en-GB" dirty="0" smtClean="0"/>
              <a:t>How will I </a:t>
            </a:r>
            <a:r>
              <a:rPr lang="en-GB" dirty="0" smtClean="0">
                <a:solidFill>
                  <a:srgbClr val="0AA3D9"/>
                </a:solidFill>
              </a:rPr>
              <a:t>feel</a:t>
            </a:r>
            <a:r>
              <a:rPr lang="en-GB" dirty="0" smtClean="0"/>
              <a:t> about this in </a:t>
            </a:r>
            <a:r>
              <a:rPr lang="en-GB" dirty="0" smtClean="0">
                <a:solidFill>
                  <a:srgbClr val="0AA3D9"/>
                </a:solidFill>
              </a:rPr>
              <a:t>6 months </a:t>
            </a:r>
            <a:r>
              <a:rPr lang="en-GB" dirty="0" smtClean="0"/>
              <a:t>time?</a:t>
            </a:r>
          </a:p>
          <a:p>
            <a:r>
              <a:rPr lang="en-GB" dirty="0" smtClean="0"/>
              <a:t>Is there </a:t>
            </a:r>
            <a:r>
              <a:rPr lang="en-GB" dirty="0" smtClean="0">
                <a:solidFill>
                  <a:srgbClr val="0AA3D9"/>
                </a:solidFill>
              </a:rPr>
              <a:t>another way </a:t>
            </a:r>
            <a:r>
              <a:rPr lang="en-GB" dirty="0" smtClean="0"/>
              <a:t>of looking at this?</a:t>
            </a:r>
            <a:endParaRPr lang="en-GB" dirty="0"/>
          </a:p>
        </p:txBody>
      </p:sp>
    </p:spTree>
    <p:extLst>
      <p:ext uri="{BB962C8B-B14F-4D97-AF65-F5344CB8AC3E}">
        <p14:creationId xmlns:p14="http://schemas.microsoft.com/office/powerpoint/2010/main" val="957615540"/>
      </p:ext>
    </p:extLst>
  </p:cSld>
  <p:clrMapOvr>
    <a:masterClrMapping/>
  </p:clrMapOvr>
  <mc:AlternateContent xmlns:mc="http://schemas.openxmlformats.org/markup-compatibility/2006" xmlns:p14="http://schemas.microsoft.com/office/powerpoint/2010/main">
    <mc:Choice Requires="p14">
      <p:transition spd="slow" p14:dur="2000" advTm="188594"/>
    </mc:Choice>
    <mc:Fallback xmlns="">
      <p:transition spd="slow" advTm="188594"/>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“_____ Doesn’t like me, they never answer my calls”</a:t>
            </a:r>
          </a:p>
          <a:p>
            <a:pPr marL="0" indent="0">
              <a:buNone/>
            </a:pPr>
            <a:r>
              <a:rPr lang="en-GB" dirty="0" smtClean="0"/>
              <a:t>The only evidence I have is that they’ve not answered twice. It’s during the day and they may be at work. They were fine with me a couple of weeks ago. If somebody else told me this I would tell them to wait until they get back to me- they might not be able to answer right now. Thinking this way isn’t helpful- it makes me worry all day. </a:t>
            </a:r>
          </a:p>
          <a:p>
            <a:pPr marL="0" indent="0">
              <a:buNone/>
            </a:pPr>
            <a:endParaRPr lang="en-GB" dirty="0"/>
          </a:p>
          <a:p>
            <a:pPr marL="0" indent="0">
              <a:buNone/>
            </a:pPr>
            <a:r>
              <a:rPr lang="en-GB" b="1" dirty="0" smtClean="0">
                <a:solidFill>
                  <a:srgbClr val="F27304"/>
                </a:solidFill>
              </a:rPr>
              <a:t>Balancing Statement: </a:t>
            </a:r>
            <a:r>
              <a:rPr lang="en-GB" dirty="0" smtClean="0"/>
              <a:t>“I have called ____ twice and they haven’t answered. They’re probably at work and will get back to me when they can”</a:t>
            </a:r>
            <a:endParaRPr lang="en-GB" dirty="0"/>
          </a:p>
        </p:txBody>
      </p:sp>
    </p:spTree>
    <p:extLst>
      <p:ext uri="{BB962C8B-B14F-4D97-AF65-F5344CB8AC3E}">
        <p14:creationId xmlns:p14="http://schemas.microsoft.com/office/powerpoint/2010/main" val="684026375"/>
      </p:ext>
    </p:extLst>
  </p:cSld>
  <p:clrMapOvr>
    <a:masterClrMapping/>
  </p:clrMapOvr>
  <mc:AlternateContent xmlns:mc="http://schemas.openxmlformats.org/markup-compatibility/2006" xmlns:p14="http://schemas.microsoft.com/office/powerpoint/2010/main">
    <mc:Choice Requires="p14">
      <p:transition spd="slow" p14:dur="2000" advTm="46393"/>
    </mc:Choice>
    <mc:Fallback xmlns="">
      <p:transition spd="slow" advTm="46393"/>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33626596-5f1a-4ed0-a7f6-f98cfe1163f2">JNQZYZUMFVY4-1797567310-708</_dlc_DocId>
    <_dlc_DocIdUrl xmlns="33626596-5f1a-4ed0-a7f6-f98cfe1163f2">
      <Url>http://sharepoint.merseycare.nhs.uk/_layouts/DocIdRedir.aspx?ID=JNQZYZUMFVY4-1797567310-708</Url>
      <Description>JNQZYZUMFVY4-1797567310-708</Description>
    </_dlc_DocIdUrl>
    <PublishingExpirationDate xmlns="http://schemas.microsoft.com/sharepoint/v3" xsi:nil="true"/>
    <PublishingStartDate xmlns="http://schemas.microsoft.com/sharepoint/v3" xsi:nil="tru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4191E696C0F01144B5555EBBDF57F36F" ma:contentTypeVersion="1" ma:contentTypeDescription="Create a new document." ma:contentTypeScope="" ma:versionID="f245f8e430eefae8ed4bb2bf92ba878b">
  <xsd:schema xmlns:xsd="http://www.w3.org/2001/XMLSchema" xmlns:xs="http://www.w3.org/2001/XMLSchema" xmlns:p="http://schemas.microsoft.com/office/2006/metadata/properties" xmlns:ns1="http://schemas.microsoft.com/sharepoint/v3" xmlns:ns2="33626596-5f1a-4ed0-a7f6-f98cfe1163f2" targetNamespace="http://schemas.microsoft.com/office/2006/metadata/properties" ma:root="true" ma:fieldsID="2c06363f29a9fc0d4f37155038aeb135" ns1:_="" ns2:_="">
    <xsd:import namespace="http://schemas.microsoft.com/sharepoint/v3"/>
    <xsd:import namespace="33626596-5f1a-4ed0-a7f6-f98cfe1163f2"/>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626596-5f1a-4ed0-a7f6-f98cfe1163f2"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F479FF-0C9F-4B0F-BF76-5AFEBBA0E41B}">
  <ds:schemaRefs>
    <ds:schemaRef ds:uri="http://schemas.microsoft.com/sharepoint/v3"/>
    <ds:schemaRef ds:uri="http://purl.org/dc/terms/"/>
    <ds:schemaRef ds:uri="http://schemas.openxmlformats.org/package/2006/metadata/core-properties"/>
    <ds:schemaRef ds:uri="http://schemas.microsoft.com/office/2006/documentManagement/types"/>
    <ds:schemaRef ds:uri="33626596-5f1a-4ed0-a7f6-f98cfe1163f2"/>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15F56F32-C0B8-4DBE-8D4D-DAA37458B26A}">
  <ds:schemaRefs>
    <ds:schemaRef ds:uri="http://schemas.microsoft.com/sharepoint/events"/>
  </ds:schemaRefs>
</ds:datastoreItem>
</file>

<file path=customXml/itemProps3.xml><?xml version="1.0" encoding="utf-8"?>
<ds:datastoreItem xmlns:ds="http://schemas.openxmlformats.org/officeDocument/2006/customXml" ds:itemID="{EFC2071D-EB8B-4698-9119-10CC8F962B87}">
  <ds:schemaRefs>
    <ds:schemaRef ds:uri="http://schemas.microsoft.com/sharepoint/v3/contenttype/forms"/>
  </ds:schemaRefs>
</ds:datastoreItem>
</file>

<file path=customXml/itemProps4.xml><?xml version="1.0" encoding="utf-8"?>
<ds:datastoreItem xmlns:ds="http://schemas.openxmlformats.org/officeDocument/2006/customXml" ds:itemID="{C1B701BA-FD30-4AA6-B2E7-003DEFD0BA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3626596-5f1a-4ed0-a7f6-f98cfe1163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99</TotalTime>
  <Words>2049</Words>
  <Application>Microsoft Macintosh PowerPoint</Application>
  <PresentationFormat>A4 Paper (210x297 mm)</PresentationFormat>
  <Paragraphs>203</Paragraphs>
  <Slides>33</Slides>
  <Notes>6</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ADHD  “Attention Deficit Hyperactivity Disorder”</vt:lpstr>
      <vt:lpstr>Group Rules</vt:lpstr>
      <vt:lpstr>Overview of programme</vt:lpstr>
      <vt:lpstr>Session 4 contents Emotional regulation and social interactions</vt:lpstr>
      <vt:lpstr>Cognitive restructuring</vt:lpstr>
      <vt:lpstr>Cognitive restructuring</vt:lpstr>
      <vt:lpstr>Examples of Negative Thinking</vt:lpstr>
      <vt:lpstr>Questions to Ask About the Thought</vt:lpstr>
      <vt:lpstr>Example</vt:lpstr>
      <vt:lpstr>Example</vt:lpstr>
      <vt:lpstr>Coping strategies for emotional dysregulation</vt:lpstr>
      <vt:lpstr>Emotional Dysregulation</vt:lpstr>
      <vt:lpstr>Emotional coping</vt:lpstr>
      <vt:lpstr>PowerPoint Presentation</vt:lpstr>
      <vt:lpstr>Self-esteem</vt:lpstr>
      <vt:lpstr>Emotional Coping Strategies</vt:lpstr>
      <vt:lpstr>Focusing on your strengths</vt:lpstr>
      <vt:lpstr>Strengths</vt:lpstr>
      <vt:lpstr>Accepting yourself</vt:lpstr>
      <vt:lpstr>ABC technique</vt:lpstr>
      <vt:lpstr>A: Accumulate positive experiences</vt:lpstr>
      <vt:lpstr>B: Build Mastery</vt:lpstr>
      <vt:lpstr>C: Cope Ahead of Time</vt:lpstr>
      <vt:lpstr>Prosocial interaction skills</vt:lpstr>
      <vt:lpstr>Interacting with others</vt:lpstr>
      <vt:lpstr>Talking to others</vt:lpstr>
      <vt:lpstr>Pro-social interaction skills</vt:lpstr>
      <vt:lpstr>Pro-social interaction skills</vt:lpstr>
      <vt:lpstr>Set time aside for relationships</vt:lpstr>
      <vt:lpstr>Takeaway from this session</vt:lpstr>
      <vt:lpstr>Mindfulness exercise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ADHD  “Attention Deficit Hyperactivity Disorder”</dc:title>
  <dc:creator>Boyle Cieva</dc:creator>
  <cp:lastModifiedBy>Cieva Boyle</cp:lastModifiedBy>
  <cp:revision>8</cp:revision>
  <dcterms:created xsi:type="dcterms:W3CDTF">2021-04-02T12:58:49Z</dcterms:created>
  <dcterms:modified xsi:type="dcterms:W3CDTF">2021-06-29T16:21:35Z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c4b6eae2-9823-47a0-9d84-66cae685bda6</vt:lpwstr>
  </property>
  <property fmtid="{D5CDD505-2E9C-101B-9397-08002B2CF9AE}" pid="3" name="ContentTypeId">
    <vt:lpwstr>0x0101004191E696C0F01144B5555EBBDF57F36F</vt:lpwstr>
  </property>
  <property fmtid="{D5CDD505-2E9C-101B-9397-08002B2CF9AE}" pid="4" name="WinDIP File ID">
    <vt:lpwstr>020f2d50-249c-4652-8427-1a2ed356b5ea</vt:lpwstr>
  </property>
</Properties>
</file>