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8"/>
  </p:notesMasterIdLst>
  <p:sldIdLst>
    <p:sldId id="296" r:id="rId6"/>
    <p:sldId id="297" r:id="rId7"/>
    <p:sldId id="298" r:id="rId8"/>
    <p:sldId id="270" r:id="rId9"/>
    <p:sldId id="299" r:id="rId10"/>
    <p:sldId id="273" r:id="rId11"/>
    <p:sldId id="274" r:id="rId12"/>
    <p:sldId id="275" r:id="rId13"/>
    <p:sldId id="276" r:id="rId14"/>
    <p:sldId id="277" r:id="rId15"/>
    <p:sldId id="278" r:id="rId16"/>
    <p:sldId id="301" r:id="rId17"/>
    <p:sldId id="308" r:id="rId18"/>
    <p:sldId id="309" r:id="rId19"/>
    <p:sldId id="302" r:id="rId20"/>
    <p:sldId id="310" r:id="rId21"/>
    <p:sldId id="305" r:id="rId22"/>
    <p:sldId id="304" r:id="rId23"/>
    <p:sldId id="307"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300" r:id="rId3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3D9"/>
    <a:srgbClr val="361A79"/>
    <a:srgbClr val="0C7DC0"/>
    <a:srgbClr val="F27304"/>
    <a:srgbClr val="129C8F"/>
    <a:srgbClr val="F6F200"/>
    <a:srgbClr val="EB1015"/>
    <a:srgbClr val="710328"/>
    <a:srgbClr val="8C044D"/>
    <a:srgbClr val="172B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snapToObjects="1">
      <p:cViewPr varScale="1">
        <p:scale>
          <a:sx n="87" d="100"/>
          <a:sy n="87" d="100"/>
        </p:scale>
        <p:origin x="-96" y="-29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46F5A-F791-4F32-91B6-A440F7B02449}" type="datetimeFigureOut">
              <a:rPr lang="en-GB" smtClean="0"/>
              <a:t>22/06/21</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11CAF-F672-4080-80AE-4B52B723D8C4}" type="slidenum">
              <a:rPr lang="en-GB" smtClean="0"/>
              <a:t>‹#›</a:t>
            </a:fld>
            <a:endParaRPr lang="en-GB"/>
          </a:p>
        </p:txBody>
      </p:sp>
    </p:spTree>
    <p:extLst>
      <p:ext uri="{BB962C8B-B14F-4D97-AF65-F5344CB8AC3E}">
        <p14:creationId xmlns:p14="http://schemas.microsoft.com/office/powerpoint/2010/main" val="107793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refer back</a:t>
            </a:r>
            <a:r>
              <a:rPr lang="en-GB" baseline="0" dirty="0" smtClean="0"/>
              <a:t> to last week, these are some of the symptoms that can be seen in everyday life if you struggle with inattention.</a:t>
            </a:r>
          </a:p>
          <a:p>
            <a:endParaRPr lang="en-GB" baseline="0" dirty="0" smtClean="0"/>
          </a:p>
        </p:txBody>
      </p:sp>
      <p:sp>
        <p:nvSpPr>
          <p:cNvPr id="4" name="Slide Number Placeholder 3"/>
          <p:cNvSpPr>
            <a:spLocks noGrp="1"/>
          </p:cNvSpPr>
          <p:nvPr>
            <p:ph type="sldNum" sz="quarter" idx="10"/>
          </p:nvPr>
        </p:nvSpPr>
        <p:spPr/>
        <p:txBody>
          <a:bodyPr/>
          <a:lstStyle/>
          <a:p>
            <a:fld id="{BCEFC5F6-BFC2-5247-8BC4-D777350B6D88}" type="slidenum">
              <a:rPr lang="en-GB" smtClean="0"/>
              <a:t>6</a:t>
            </a:fld>
            <a:endParaRPr lang="en-GB"/>
          </a:p>
        </p:txBody>
      </p:sp>
    </p:spTree>
    <p:extLst>
      <p:ext uri="{BB962C8B-B14F-4D97-AF65-F5344CB8AC3E}">
        <p14:creationId xmlns:p14="http://schemas.microsoft.com/office/powerpoint/2010/main" val="306894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reason why</a:t>
            </a:r>
            <a:r>
              <a:rPr lang="en-GB" baseline="0" dirty="0" smtClean="0"/>
              <a:t> often people with ADHD find it difficult to plan and organise is due to how </a:t>
            </a:r>
            <a:r>
              <a:rPr lang="en-GB" dirty="0" smtClean="0"/>
              <a:t>one of the areas affected by ADHD is the frontal lobe, which is mostly</a:t>
            </a:r>
            <a:r>
              <a:rPr lang="en-GB" baseline="0" dirty="0" smtClean="0"/>
              <a:t> responsible for</a:t>
            </a:r>
            <a:r>
              <a:rPr lang="en-GB" dirty="0" smtClean="0"/>
              <a:t> planning/organising.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In our frontal lobe,</a:t>
            </a:r>
            <a:r>
              <a:rPr lang="en-GB" baseline="0" dirty="0" smtClean="0"/>
              <a:t> we have a ‘built in’ planner, but sometimes it can be good to help our frontal lobe by providing it with a diary/calendar schedule.</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20</a:t>
            </a:fld>
            <a:endParaRPr lang="en-GB"/>
          </a:p>
        </p:txBody>
      </p:sp>
    </p:spTree>
    <p:extLst>
      <p:ext uri="{BB962C8B-B14F-4D97-AF65-F5344CB8AC3E}">
        <p14:creationId xmlns:p14="http://schemas.microsoft.com/office/powerpoint/2010/main" val="1710050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most important thing that individuals with ADHD must know is</a:t>
            </a:r>
            <a:r>
              <a:rPr lang="en-GB" baseline="0" dirty="0" smtClean="0"/>
              <a:t> 1) what they need to do and 2) when they need to do it by.</a:t>
            </a:r>
          </a:p>
          <a:p>
            <a:endParaRPr lang="en-GB" baseline="0" dirty="0" smtClean="0"/>
          </a:p>
          <a:p>
            <a:r>
              <a:rPr lang="en-GB" baseline="0" dirty="0" smtClean="0"/>
              <a:t>The use of external aids is crucial to helping you with this. </a:t>
            </a:r>
            <a:endParaRPr lang="en-GB" dirty="0" smtClean="0"/>
          </a:p>
        </p:txBody>
      </p:sp>
      <p:sp>
        <p:nvSpPr>
          <p:cNvPr id="4" name="Slide Number Placeholder 3"/>
          <p:cNvSpPr>
            <a:spLocks noGrp="1"/>
          </p:cNvSpPr>
          <p:nvPr>
            <p:ph type="sldNum" sz="quarter" idx="10"/>
          </p:nvPr>
        </p:nvSpPr>
        <p:spPr/>
        <p:txBody>
          <a:bodyPr/>
          <a:lstStyle/>
          <a:p>
            <a:fld id="{BCEFC5F6-BFC2-5247-8BC4-D777350B6D88}" type="slidenum">
              <a:rPr lang="en-GB" smtClean="0"/>
              <a:t>21</a:t>
            </a:fld>
            <a:endParaRPr lang="en-GB"/>
          </a:p>
        </p:txBody>
      </p:sp>
    </p:spTree>
    <p:extLst>
      <p:ext uri="{BB962C8B-B14F-4D97-AF65-F5344CB8AC3E}">
        <p14:creationId xmlns:p14="http://schemas.microsoft.com/office/powerpoint/2010/main" val="40053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in this example</a:t>
            </a:r>
            <a:r>
              <a:rPr lang="en-GB" baseline="0" dirty="0" smtClean="0"/>
              <a:t> priority task list, at the top you can write down three top priorities that you may need to do, in a short period of time. </a:t>
            </a:r>
          </a:p>
          <a:p>
            <a:r>
              <a:rPr lang="en-GB" baseline="0" dirty="0" smtClean="0"/>
              <a:t>Below this, there are secondary tasks, which are less important than the top priorities but that still need sorting at some point. </a:t>
            </a:r>
          </a:p>
          <a:p>
            <a:r>
              <a:rPr lang="en-GB" baseline="0" dirty="0" smtClean="0"/>
              <a:t>Below that, there is a notes section, which could be used for any random thoughts that may pop into your mind whilst writing your to-do list.</a:t>
            </a:r>
          </a:p>
          <a:p>
            <a:endParaRPr lang="en-GB" baseline="0" dirty="0" smtClean="0"/>
          </a:p>
          <a:p>
            <a:r>
              <a:rPr lang="en-GB" baseline="0" dirty="0" smtClean="0"/>
              <a:t>It is important when writing your top priorities down that you choose tasks that are very important you get done, either they are time sensitive or require larger amounts of effort. </a:t>
            </a:r>
          </a:p>
          <a:p>
            <a:endParaRPr lang="en-GB" baseline="0" dirty="0" smtClean="0"/>
          </a:p>
          <a:p>
            <a:r>
              <a:rPr lang="en-GB" baseline="0" dirty="0" smtClean="0"/>
              <a:t>The secondary tasks are things that you would like to get done, but it is not crucial if you don’t get round to them straight away.</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BCEFC5F6-BFC2-5247-8BC4-D777350B6D88}" type="slidenum">
              <a:rPr lang="en-GB" smtClean="0"/>
              <a:t>22</a:t>
            </a:fld>
            <a:endParaRPr lang="en-GB"/>
          </a:p>
        </p:txBody>
      </p:sp>
    </p:spTree>
    <p:extLst>
      <p:ext uri="{BB962C8B-B14F-4D97-AF65-F5344CB8AC3E}">
        <p14:creationId xmlns:p14="http://schemas.microsoft.com/office/powerpoint/2010/main" val="397895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it might</a:t>
            </a:r>
            <a:r>
              <a:rPr lang="en-GB" baseline="0" dirty="0" smtClean="0"/>
              <a:t> be that creating a full daily routine feels too overwhelming or too much, so it is perfectly acceptable if you want to just plan a morning or night routine, then gradually build this up. Initially, starting a routine to make it a habit takes a lot of ‘cognitive effort’. This means your brain has to actively think and be conscious when doing your newly implemented routine. However, what happens over time and consistently doing your new routine, is that your brain becomes used to this and your routine feels doable, meaning you have created a habit. A habit requires less effort cognitively, which means you have now got that mental energy to build upon what you have already, with more tasks in your day.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23</a:t>
            </a:fld>
            <a:endParaRPr lang="en-GB"/>
          </a:p>
        </p:txBody>
      </p:sp>
    </p:spTree>
    <p:extLst>
      <p:ext uri="{BB962C8B-B14F-4D97-AF65-F5344CB8AC3E}">
        <p14:creationId xmlns:p14="http://schemas.microsoft.com/office/powerpoint/2010/main" val="137935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Ideal</a:t>
            </a:r>
            <a:r>
              <a:rPr lang="en-GB" baseline="0" dirty="0" smtClean="0"/>
              <a:t> day: w</a:t>
            </a:r>
            <a:r>
              <a:rPr lang="en-GB" dirty="0" smtClean="0"/>
              <a:t>here you are achieving things you want to achieve, fitting enough in that you are organised but not over planning.</a:t>
            </a:r>
          </a:p>
          <a:p>
            <a:endParaRPr lang="en-GB" dirty="0" smtClean="0"/>
          </a:p>
          <a:p>
            <a:r>
              <a:rPr lang="en-GB" dirty="0" smtClean="0"/>
              <a:t>Talk about habit formation and cognitive</a:t>
            </a:r>
            <a:r>
              <a:rPr lang="en-GB" baseline="0" dirty="0" smtClean="0"/>
              <a:t> effort of habits. </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Test out the routine. </a:t>
            </a:r>
            <a:r>
              <a:rPr lang="en-GB" dirty="0" smtClean="0"/>
              <a:t>It</a:t>
            </a:r>
            <a:r>
              <a:rPr lang="en-GB" baseline="0" dirty="0" smtClean="0"/>
              <a:t> can take up to 30 days to establish a new routine, so perseverance and consistency are very important. Have a look at how it feels and change it until it feels right. </a:t>
            </a:r>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24</a:t>
            </a:fld>
            <a:endParaRPr lang="en-GB"/>
          </a:p>
        </p:txBody>
      </p:sp>
    </p:spTree>
    <p:extLst>
      <p:ext uri="{BB962C8B-B14F-4D97-AF65-F5344CB8AC3E}">
        <p14:creationId xmlns:p14="http://schemas.microsoft.com/office/powerpoint/2010/main" val="104011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a:t>
            </a:r>
            <a:r>
              <a:rPr lang="en-GB" baseline="0" dirty="0" smtClean="0"/>
              <a:t> someone finds doing household chores the most difficult. They are best motivated/energised during the evenings, so decide to do these difficult tasks during this time.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25</a:t>
            </a:fld>
            <a:endParaRPr lang="en-GB"/>
          </a:p>
        </p:txBody>
      </p:sp>
    </p:spTree>
    <p:extLst>
      <p:ext uri="{BB962C8B-B14F-4D97-AF65-F5344CB8AC3E}">
        <p14:creationId xmlns:p14="http://schemas.microsoft.com/office/powerpoint/2010/main" val="2294200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example worksheet of a template</a:t>
            </a:r>
            <a:r>
              <a:rPr lang="en-GB" baseline="0" dirty="0" smtClean="0"/>
              <a:t> you could use for how you could structure your morning routine.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26</a:t>
            </a:fld>
            <a:endParaRPr lang="en-GB"/>
          </a:p>
        </p:txBody>
      </p:sp>
    </p:spTree>
    <p:extLst>
      <p:ext uri="{BB962C8B-B14F-4D97-AF65-F5344CB8AC3E}">
        <p14:creationId xmlns:p14="http://schemas.microsoft.com/office/powerpoint/2010/main" val="98789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completed daily routine might look something like this, or something completely different to this,</a:t>
            </a:r>
            <a:r>
              <a:rPr lang="en-GB" baseline="0" dirty="0" smtClean="0"/>
              <a:t> it is completely up to you with what you want to achieve and your goals. It is also important not to over-estimate your abilities initially, build it slowly. You can break this down more if you need to, this is just an example.</a:t>
            </a:r>
          </a:p>
          <a:p>
            <a:endParaRPr lang="en-GB" baseline="0" dirty="0" smtClean="0"/>
          </a:p>
          <a:p>
            <a:r>
              <a:rPr lang="en-GB" baseline="0" dirty="0" smtClean="0"/>
              <a:t>It is important that once you have created this, to try your best to stick with it. Even if you miss a certain time slot, don’t give up, just do that activity for a smaller amount of time.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27</a:t>
            </a:fld>
            <a:endParaRPr lang="en-GB"/>
          </a:p>
        </p:txBody>
      </p:sp>
    </p:spTree>
    <p:extLst>
      <p:ext uri="{BB962C8B-B14F-4D97-AF65-F5344CB8AC3E}">
        <p14:creationId xmlns:p14="http://schemas.microsoft.com/office/powerpoint/2010/main" val="263615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By or use helpful ‘adaptive’ coping strategies when they are put in challenging situations. </a:t>
            </a:r>
          </a:p>
          <a:p>
            <a:endParaRPr lang="en-GB" dirty="0" smtClean="0"/>
          </a:p>
          <a:p>
            <a:endParaRPr lang="en-GB" dirty="0" smtClean="0"/>
          </a:p>
          <a:p>
            <a:r>
              <a:rPr lang="en-GB" dirty="0" smtClean="0"/>
              <a:t>Unhelpful</a:t>
            </a:r>
            <a:r>
              <a:rPr lang="en-GB" baseline="0" dirty="0" smtClean="0"/>
              <a:t> coping strategies are formed as it is the way that your brain learns to respond in the most appropriate way possible, to overwhelming or stressful events. This is why we need to be aware of the unhelpful ways we can respond and teach ourselves new ways of coping.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7</a:t>
            </a:fld>
            <a:endParaRPr lang="en-GB"/>
          </a:p>
        </p:txBody>
      </p:sp>
    </p:spTree>
    <p:extLst>
      <p:ext uri="{BB962C8B-B14F-4D97-AF65-F5344CB8AC3E}">
        <p14:creationId xmlns:p14="http://schemas.microsoft.com/office/powerpoint/2010/main" val="352815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just some</a:t>
            </a:r>
            <a:r>
              <a:rPr lang="en-GB" baseline="0" dirty="0" smtClean="0"/>
              <a:t> examples that you may or may not recognise in yourself that have developed to help you cope. However, they sometimes are not the most helpful way to cope and can get in the way of a good quality of life.</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8</a:t>
            </a:fld>
            <a:endParaRPr lang="en-GB"/>
          </a:p>
        </p:txBody>
      </p:sp>
    </p:spTree>
    <p:extLst>
      <p:ext uri="{BB962C8B-B14F-4D97-AF65-F5344CB8AC3E}">
        <p14:creationId xmlns:p14="http://schemas.microsoft.com/office/powerpoint/2010/main" val="373443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If you are tired, it is more difficult to focus on a task you want to do.</a:t>
            </a:r>
            <a:r>
              <a:rPr lang="en-GB" baseline="0" dirty="0" smtClean="0"/>
              <a:t> </a:t>
            </a:r>
            <a:r>
              <a:rPr lang="en-GB" dirty="0" smtClean="0"/>
              <a:t>If you are tired, it might be easier to see if you</a:t>
            </a:r>
            <a:r>
              <a:rPr lang="en-GB" baseline="0" dirty="0" smtClean="0"/>
              <a:t> could manage</a:t>
            </a:r>
            <a:r>
              <a:rPr lang="en-GB" dirty="0" smtClean="0"/>
              <a:t> completing some easier tasks</a:t>
            </a:r>
            <a:r>
              <a:rPr lang="en-GB" baseline="0" dirty="0" smtClean="0"/>
              <a:t> and save some of the more cognitively effortful tasks for days when you are feeling less tired. </a:t>
            </a:r>
            <a:endParaRPr lang="en-GB" dirty="0" smtClean="0"/>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Schedule</a:t>
            </a:r>
            <a:r>
              <a:rPr lang="en-GB" baseline="0" dirty="0" smtClean="0"/>
              <a:t> important work for those hours when you feel most energised and attentive. </a:t>
            </a:r>
            <a:r>
              <a:rPr lang="en-GB" dirty="0" smtClean="0"/>
              <a:t>Figure out what time of day are you most alert and schedule in the tasks that are harder to do, during this time when you have your full attention to complete tasks. </a:t>
            </a:r>
          </a:p>
          <a:p>
            <a:endParaRPr lang="en-GB" dirty="0" smtClean="0"/>
          </a:p>
          <a:p>
            <a:endParaRPr lang="en-GB" dirty="0" smtClean="0"/>
          </a:p>
          <a:p>
            <a:r>
              <a:rPr lang="en-GB" dirty="0" smtClean="0"/>
              <a:t>Distractions</a:t>
            </a:r>
            <a:r>
              <a:rPr lang="en-GB" baseline="0" dirty="0" smtClean="0"/>
              <a:t> – what does the environment look like? You will need to figure out what distracts you in your environment, e.g. some people like complete quiet when trying to do a task, others prefer a little background noise, some people find it difficult to concentrate when there are many objects in a room so may need to go to a different environment, is it quiet/noisy, etc. A lot of this is trial and error for figuring out what works for you, adapting your environment to help your needs. Some individuals like a lot going on the background and others do not realise that this is causing their concentration to be difficult. </a:t>
            </a:r>
            <a:endParaRPr lang="en-GB" dirty="0" smtClean="0"/>
          </a:p>
          <a:p>
            <a:endParaRPr lang="en-GB" dirty="0" smtClean="0"/>
          </a:p>
          <a:p>
            <a:r>
              <a:rPr lang="en-GB" dirty="0" smtClean="0"/>
              <a:t>Internal distractions are things, such as, your feelings, stress,</a:t>
            </a:r>
            <a:r>
              <a:rPr lang="en-GB" baseline="0" dirty="0" smtClean="0"/>
              <a:t> depression</a:t>
            </a:r>
            <a:r>
              <a:rPr lang="en-GB" dirty="0" smtClean="0"/>
              <a:t>, or things such as hunger,</a:t>
            </a:r>
            <a:r>
              <a:rPr lang="en-GB" baseline="0" dirty="0" smtClean="0"/>
              <a:t> which can make you feel distracted and unable to focus. It is important that you don’t try and do any tasks when you are having internal distractions. </a:t>
            </a:r>
          </a:p>
          <a:p>
            <a:endParaRPr lang="en-GB" baseline="0" dirty="0" smtClean="0"/>
          </a:p>
        </p:txBody>
      </p:sp>
      <p:sp>
        <p:nvSpPr>
          <p:cNvPr id="4" name="Slide Number Placeholder 3"/>
          <p:cNvSpPr>
            <a:spLocks noGrp="1"/>
          </p:cNvSpPr>
          <p:nvPr>
            <p:ph type="sldNum" sz="quarter" idx="10"/>
          </p:nvPr>
        </p:nvSpPr>
        <p:spPr/>
        <p:txBody>
          <a:bodyPr/>
          <a:lstStyle/>
          <a:p>
            <a:fld id="{BCEFC5F6-BFC2-5247-8BC4-D777350B6D88}" type="slidenum">
              <a:rPr lang="en-GB" smtClean="0"/>
              <a:t>9</a:t>
            </a:fld>
            <a:endParaRPr lang="en-GB"/>
          </a:p>
        </p:txBody>
      </p:sp>
    </p:spTree>
    <p:extLst>
      <p:ext uri="{BB962C8B-B14F-4D97-AF65-F5344CB8AC3E}">
        <p14:creationId xmlns:p14="http://schemas.microsoft.com/office/powerpoint/2010/main" val="115337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By timing</a:t>
            </a:r>
            <a:r>
              <a:rPr lang="en-GB" sz="1200" baseline="0" dirty="0" smtClean="0"/>
              <a:t> the length of your attention span whilst doing a relatively easy task, t</a:t>
            </a:r>
            <a:r>
              <a:rPr lang="en-GB" sz="1200" dirty="0" smtClean="0"/>
              <a:t>his will show how long you can naturally focus for. You know then to fit in tasks around this number.</a:t>
            </a:r>
            <a:r>
              <a:rPr lang="en-GB" sz="1200" baseline="0" dirty="0" smtClean="0"/>
              <a:t> Then, in the future you can </a:t>
            </a:r>
            <a:r>
              <a:rPr lang="en-GB" sz="1200" dirty="0" smtClean="0"/>
              <a:t>slowly try</a:t>
            </a:r>
            <a:r>
              <a:rPr lang="en-GB" sz="1200" baseline="0" dirty="0" smtClean="0"/>
              <a:t> and</a:t>
            </a:r>
            <a:r>
              <a:rPr lang="en-GB" sz="1200" dirty="0" smtClean="0"/>
              <a:t> build this up over time. </a:t>
            </a:r>
            <a:r>
              <a:rPr lang="en-GB" dirty="0" smtClean="0"/>
              <a:t>For example, if you have</a:t>
            </a:r>
            <a:r>
              <a:rPr lang="en-GB" baseline="0" dirty="0" smtClean="0"/>
              <a:t> a 10 minute attention span, set a timer for 10 minutes and focus on doing one thing for that 10 minute period. When the timer goes off, take a 5 minute break. Then you can repeat this for however many times you can manage and then stop. Each day, or every few days or even each week, increase the time spent focusing on doing one thing. E.g., it might be adding another 10 minutes onto your task, so that you are focusing for a period of 20 minutes and then take a 10 minute break. </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Create a distraction list - </a:t>
            </a:r>
            <a:r>
              <a:rPr lang="en-GB" sz="1200" dirty="0" smtClean="0"/>
              <a:t>When something ‘off-topic’ pops into your head, write it down/put it on a note straight away</a:t>
            </a:r>
            <a:r>
              <a:rPr lang="en-GB" sz="1200" baseline="0" dirty="0" smtClean="0"/>
              <a:t> so that you can continue doing the task you were doing. </a:t>
            </a:r>
            <a:r>
              <a:rPr lang="en-GB" baseline="0" dirty="0" smtClean="0"/>
              <a:t>By writing down distractions, you can then promise yourself after the task is done, you can look up or think about the distracting thoughts that came to you.</a:t>
            </a:r>
            <a:endParaRPr lang="en-GB" dirty="0" smtClean="0"/>
          </a:p>
          <a:p>
            <a:endParaRPr lang="en-GB" dirty="0" smtClean="0"/>
          </a:p>
          <a:p>
            <a:r>
              <a:rPr lang="en-GB" dirty="0" smtClean="0"/>
              <a:t>If</a:t>
            </a:r>
            <a:r>
              <a:rPr lang="en-GB" baseline="0" dirty="0" smtClean="0"/>
              <a:t> you find it difficult to do one task at a time or to do more than one task at a time, it can be helpful to alternate between tasks that use different parts of the brain. Try and trick yourself into keeping interested. For example, you might want to clean your room, but can only manage 10 minutes at a time. Try cleaning your room for 10 minutes at a time, then try and read a chapter of an interesting book for 10 minutes. Keep alternating between these two tasks.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10</a:t>
            </a:fld>
            <a:endParaRPr lang="en-GB"/>
          </a:p>
        </p:txBody>
      </p:sp>
    </p:spTree>
    <p:extLst>
      <p:ext uri="{BB962C8B-B14F-4D97-AF65-F5344CB8AC3E}">
        <p14:creationId xmlns:p14="http://schemas.microsoft.com/office/powerpoint/2010/main" val="45959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 system</a:t>
            </a:r>
            <a:r>
              <a:rPr lang="en-GB" baseline="0" dirty="0" smtClean="0"/>
              <a:t> in place could include </a:t>
            </a:r>
            <a:r>
              <a:rPr lang="en-GB" dirty="0" smtClean="0"/>
              <a:t>setting regular alarms every 5 minutes for an hour to bring you back on track.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Environmental associations: do you prefer listening to a type of music when doing tasks? Do you make a drink?</a:t>
            </a:r>
            <a:r>
              <a:rPr lang="en-GB" baseline="0" dirty="0" smtClean="0"/>
              <a:t> </a:t>
            </a:r>
            <a:r>
              <a:rPr lang="en-GB" dirty="0" smtClean="0"/>
              <a:t>Making</a:t>
            </a:r>
            <a:r>
              <a:rPr lang="en-GB" baseline="0" dirty="0" smtClean="0"/>
              <a:t> a little routine prior to completing a task can be helpful as it signals to the brain that it is time to start completing a task. Try and make your pre-task and during-task routine. </a:t>
            </a:r>
            <a:endParaRPr lang="en-GB" dirty="0" smtClean="0"/>
          </a:p>
          <a:p>
            <a:endParaRPr lang="en-GB" dirty="0" smtClean="0"/>
          </a:p>
          <a:p>
            <a:r>
              <a:rPr lang="en-GB" dirty="0" smtClean="0"/>
              <a:t>Mindfulness</a:t>
            </a:r>
            <a:r>
              <a:rPr lang="en-GB" baseline="0" dirty="0" smtClean="0"/>
              <a:t> is very good for developing and strengthening your attention span. It helps to integrate all areas of your brain which over time, will lead to less distractions.</a:t>
            </a:r>
          </a:p>
          <a:p>
            <a:endParaRPr lang="en-GB" baseline="0" dirty="0" smtClean="0"/>
          </a:p>
          <a:p>
            <a:r>
              <a:rPr lang="en-GB" baseline="0" dirty="0" smtClean="0"/>
              <a:t>Completing exercise or getting into nature where there are green spaces has been proven to increase your concentration and attention levels afterwards. </a:t>
            </a:r>
          </a:p>
          <a:p>
            <a:endParaRPr lang="en-GB" baseline="0" dirty="0" smtClean="0"/>
          </a:p>
          <a:p>
            <a:r>
              <a:rPr lang="en-GB" baseline="0" dirty="0" smtClean="0"/>
              <a:t>Schedule in time where you have a REAL ‘brain break’. What this means is you need to give your brain a ‘proper’ break between doing tasks, either do something physical or completely different to what you have been doing, rather than doing something like checking your emails or scrolling through your phone. Even doing these mental activities (e.g. watching a </a:t>
            </a:r>
            <a:r>
              <a:rPr lang="en-GB" baseline="0" dirty="0" err="1" smtClean="0"/>
              <a:t>youtube</a:t>
            </a:r>
            <a:r>
              <a:rPr lang="en-GB" baseline="0" dirty="0" smtClean="0"/>
              <a:t> video) decrease your brain power instead of restoring it.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11</a:t>
            </a:fld>
            <a:endParaRPr lang="en-GB"/>
          </a:p>
        </p:txBody>
      </p:sp>
    </p:spTree>
    <p:extLst>
      <p:ext uri="{BB962C8B-B14F-4D97-AF65-F5344CB8AC3E}">
        <p14:creationId xmlns:p14="http://schemas.microsoft.com/office/powerpoint/2010/main" val="64509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If</a:t>
            </a:r>
            <a:r>
              <a:rPr lang="en-GB" baseline="0" dirty="0" smtClean="0"/>
              <a:t> we recap a little from the prior session, t</a:t>
            </a:r>
            <a:r>
              <a:rPr lang="en-GB" dirty="0" smtClean="0"/>
              <a:t>he reason</a:t>
            </a:r>
            <a:r>
              <a:rPr lang="en-GB" baseline="0" dirty="0" smtClean="0"/>
              <a:t> why memory and attention go hand-in-hand is how </a:t>
            </a:r>
            <a:r>
              <a:rPr lang="en-GB" dirty="0" smtClean="0"/>
              <a:t>attention is one of the main components of memory, so any difficulties experienced maintaining attention, will</a:t>
            </a:r>
            <a:r>
              <a:rPr lang="en-GB" baseline="0" dirty="0" smtClean="0"/>
              <a:t> also affect an individual’s memory 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It can mean that you are forgetting things often or misplacing your personal items. It can look like forgetting to pay bills, attending appointments, being oriented to dates and times.</a:t>
            </a:r>
          </a:p>
          <a:p>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13</a:t>
            </a:fld>
            <a:endParaRPr lang="en-GB"/>
          </a:p>
        </p:txBody>
      </p:sp>
    </p:spTree>
    <p:extLst>
      <p:ext uri="{BB962C8B-B14F-4D97-AF65-F5344CB8AC3E}">
        <p14:creationId xmlns:p14="http://schemas.microsoft.com/office/powerpoint/2010/main" val="249875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memory works, we</a:t>
            </a:r>
            <a:r>
              <a:rPr lang="en-GB" baseline="0" dirty="0" smtClean="0"/>
              <a:t> will use this situation of a box to explain why remembering things can be difficult for individuals with ADHD.</a:t>
            </a:r>
          </a:p>
          <a:p>
            <a:endParaRPr lang="en-GB" baseline="0" dirty="0" smtClean="0"/>
          </a:p>
          <a:p>
            <a:r>
              <a:rPr lang="en-GB" baseline="0" dirty="0" smtClean="0"/>
              <a:t>In order to put a piece of information in our memory, we must put our attention to what that information is. For example, putting an object inside a box, you will look at what object you are placing inside the box. This is the most important part of helping memory. </a:t>
            </a:r>
          </a:p>
          <a:p>
            <a:endParaRPr lang="en-GB" baseline="0" dirty="0" smtClean="0"/>
          </a:p>
          <a:p>
            <a:r>
              <a:rPr lang="en-GB" baseline="0" dirty="0" smtClean="0"/>
              <a:t>In order to be able to store information in our memory…</a:t>
            </a:r>
          </a:p>
          <a:p>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14</a:t>
            </a:fld>
            <a:endParaRPr lang="en-GB"/>
          </a:p>
        </p:txBody>
      </p:sp>
    </p:spTree>
    <p:extLst>
      <p:ext uri="{BB962C8B-B14F-4D97-AF65-F5344CB8AC3E}">
        <p14:creationId xmlns:p14="http://schemas.microsoft.com/office/powerpoint/2010/main" val="31391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Visualising things is another</a:t>
            </a:r>
            <a:r>
              <a:rPr lang="en-GB" baseline="0" dirty="0" smtClean="0"/>
              <a:t> way for saying try to imagine what you need to remember in a more visual way in your brain. For example, it might be that… use example.</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16</a:t>
            </a:fld>
            <a:endParaRPr lang="en-GB"/>
          </a:p>
        </p:txBody>
      </p:sp>
    </p:spTree>
    <p:extLst>
      <p:ext uri="{BB962C8B-B14F-4D97-AF65-F5344CB8AC3E}">
        <p14:creationId xmlns:p14="http://schemas.microsoft.com/office/powerpoint/2010/main" val="236659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45420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57173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77021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2473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79738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9EE8E308-1022-EF40-A40F-8D439135066D}" type="datetimeFigureOut">
              <a:rPr lang="en-US" smtClean="0"/>
              <a:t>22/06/21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6244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9EE8E308-1022-EF40-A40F-8D439135066D}" type="datetimeFigureOut">
              <a:rPr lang="en-US" smtClean="0"/>
              <a:t>22/06/21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58657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9EE8E308-1022-EF40-A40F-8D439135066D}" type="datetimeFigureOut">
              <a:rPr lang="en-US" smtClean="0"/>
              <a:t>22/06/21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7814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E308-1022-EF40-A40F-8D439135066D}" type="datetimeFigureOut">
              <a:rPr lang="en-US" smtClean="0"/>
              <a:t>22/06/21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89002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22/06/21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40089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22/06/21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894208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308-1022-EF40-A40F-8D439135066D}" type="datetimeFigureOut">
              <a:rPr lang="en-US" smtClean="0"/>
              <a:t>22/06/21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E673-5009-B241-A93B-0EFA06793C53}" type="slidenum">
              <a:rPr lang="en-US" smtClean="0"/>
              <a:t>‹#›</a:t>
            </a:fld>
            <a:endParaRPr lang="en-US"/>
          </a:p>
        </p:txBody>
      </p:sp>
    </p:spTree>
    <p:extLst>
      <p:ext uri="{BB962C8B-B14F-4D97-AF65-F5344CB8AC3E}">
        <p14:creationId xmlns:p14="http://schemas.microsoft.com/office/powerpoint/2010/main" val="1368693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dditudemag.com/working-memory-deficit-weak-short-term-memory-symptoms-test-adul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853017" y="649724"/>
            <a:ext cx="7924800" cy="3236476"/>
          </a:xfrm>
        </p:spPr>
        <p:txBody>
          <a:bodyPr>
            <a:normAutofit/>
          </a:bodyPr>
          <a:lstStyle/>
          <a:p>
            <a:r>
              <a:rPr lang="en-GB" sz="6000" dirty="0" smtClean="0"/>
              <a:t>ADHD</a:t>
            </a:r>
            <a:r>
              <a:rPr lang="en-GB" dirty="0" smtClean="0"/>
              <a:t/>
            </a:r>
            <a:br>
              <a:rPr lang="en-GB" dirty="0" smtClean="0"/>
            </a:br>
            <a:r>
              <a:rPr lang="en-GB" dirty="0" smtClean="0"/>
              <a:t/>
            </a:r>
            <a:br>
              <a:rPr lang="en-GB" dirty="0" smtClean="0"/>
            </a:br>
            <a:r>
              <a:rPr lang="en-GB" sz="4400" dirty="0" smtClean="0">
                <a:solidFill>
                  <a:srgbClr val="172B7D"/>
                </a:solidFill>
              </a:rPr>
              <a:t>“Attention Deficit Hyperactivity Disorder”</a:t>
            </a:r>
            <a:endParaRPr lang="en-GB" dirty="0">
              <a:solidFill>
                <a:srgbClr val="172B7D"/>
              </a:solidFill>
            </a:endParaRPr>
          </a:p>
        </p:txBody>
      </p:sp>
      <p:sp>
        <p:nvSpPr>
          <p:cNvPr id="3" name="Subtitle 2"/>
          <p:cNvSpPr>
            <a:spLocks noGrp="1"/>
          </p:cNvSpPr>
          <p:nvPr>
            <p:ph type="subTitle" idx="1"/>
          </p:nvPr>
        </p:nvSpPr>
        <p:spPr>
          <a:xfrm>
            <a:off x="990600" y="4925230"/>
            <a:ext cx="7924800" cy="1144632"/>
          </a:xfrm>
        </p:spPr>
        <p:txBody>
          <a:bodyPr>
            <a:normAutofit/>
          </a:bodyPr>
          <a:lstStyle/>
          <a:p>
            <a:r>
              <a:rPr lang="en-GB" sz="3500" dirty="0" smtClean="0">
                <a:solidFill>
                  <a:srgbClr val="660066"/>
                </a:solidFill>
              </a:rPr>
              <a:t>Psychoeducation and skills group</a:t>
            </a:r>
          </a:p>
          <a:p>
            <a:endParaRPr lang="en-GB" dirty="0"/>
          </a:p>
        </p:txBody>
      </p:sp>
      <p:pic>
        <p:nvPicPr>
          <p:cNvPr id="5" name="Picture 4"/>
          <p:cNvPicPr>
            <a:picLocks noChangeAspect="1"/>
          </p:cNvPicPr>
          <p:nvPr/>
        </p:nvPicPr>
        <p:blipFill>
          <a:blip r:embed="rId3"/>
          <a:stretch>
            <a:fillRect/>
          </a:stretch>
        </p:blipFill>
        <p:spPr>
          <a:xfrm>
            <a:off x="7553048" y="114924"/>
            <a:ext cx="2233882" cy="812073"/>
          </a:xfrm>
          <a:prstGeom prst="rect">
            <a:avLst/>
          </a:prstGeom>
        </p:spPr>
      </p:pic>
    </p:spTree>
    <p:extLst>
      <p:ext uri="{BB962C8B-B14F-4D97-AF65-F5344CB8AC3E}">
        <p14:creationId xmlns:p14="http://schemas.microsoft.com/office/powerpoint/2010/main" val="26904802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17" y="38100"/>
            <a:ext cx="8915400" cy="990600"/>
          </a:xfrm>
        </p:spPr>
        <p:txBody>
          <a:bodyPr/>
          <a:lstStyle/>
          <a:p>
            <a:r>
              <a:rPr lang="en-GB" b="1" dirty="0" smtClean="0"/>
              <a:t>Strategies</a:t>
            </a:r>
            <a:endParaRPr lang="en-GB" b="1" dirty="0"/>
          </a:p>
        </p:txBody>
      </p:sp>
      <p:sp>
        <p:nvSpPr>
          <p:cNvPr id="3" name="Content Placeholder 2"/>
          <p:cNvSpPr>
            <a:spLocks noGrp="1"/>
          </p:cNvSpPr>
          <p:nvPr>
            <p:ph idx="1"/>
          </p:nvPr>
        </p:nvSpPr>
        <p:spPr>
          <a:xfrm>
            <a:off x="192617" y="1422400"/>
            <a:ext cx="6397625" cy="5308600"/>
          </a:xfrm>
        </p:spPr>
        <p:txBody>
          <a:bodyPr>
            <a:normAutofit fontScale="92500" lnSpcReduction="10000"/>
          </a:bodyPr>
          <a:lstStyle/>
          <a:p>
            <a:r>
              <a:rPr lang="en-GB" sz="3100" dirty="0" smtClean="0">
                <a:solidFill>
                  <a:srgbClr val="0AA3D9"/>
                </a:solidFill>
              </a:rPr>
              <a:t>Time </a:t>
            </a:r>
            <a:r>
              <a:rPr lang="en-GB" sz="3100" dirty="0" smtClean="0"/>
              <a:t>the length of your attention span. </a:t>
            </a:r>
          </a:p>
          <a:p>
            <a:endParaRPr lang="en-GB" sz="3100" dirty="0" smtClean="0"/>
          </a:p>
          <a:p>
            <a:r>
              <a:rPr lang="en-GB" sz="3100" dirty="0"/>
              <a:t>Create a </a:t>
            </a:r>
            <a:r>
              <a:rPr lang="en-GB" sz="3100" dirty="0">
                <a:solidFill>
                  <a:srgbClr val="0AA3D9"/>
                </a:solidFill>
              </a:rPr>
              <a:t>distraction </a:t>
            </a:r>
            <a:r>
              <a:rPr lang="en-GB" sz="3100" dirty="0" smtClean="0">
                <a:solidFill>
                  <a:srgbClr val="0AA3D9"/>
                </a:solidFill>
              </a:rPr>
              <a:t>list</a:t>
            </a:r>
            <a:r>
              <a:rPr lang="en-GB" sz="3100" dirty="0">
                <a:solidFill>
                  <a:srgbClr val="0AA3D9"/>
                </a:solidFill>
              </a:rPr>
              <a:t>. </a:t>
            </a:r>
            <a:endParaRPr lang="en-GB" sz="3100" dirty="0" smtClean="0">
              <a:solidFill>
                <a:srgbClr val="0AA3D9"/>
              </a:solidFill>
            </a:endParaRPr>
          </a:p>
          <a:p>
            <a:pPr marL="45720" indent="0">
              <a:buNone/>
            </a:pPr>
            <a:endParaRPr lang="en-GB" sz="3100" dirty="0" smtClean="0"/>
          </a:p>
          <a:p>
            <a:r>
              <a:rPr lang="en-GB" sz="3100" dirty="0" smtClean="0"/>
              <a:t>If you are switching between tasks, it can be helpful </a:t>
            </a:r>
            <a:r>
              <a:rPr lang="en-GB" sz="3100" dirty="0" smtClean="0">
                <a:solidFill>
                  <a:srgbClr val="0AA3D9"/>
                </a:solidFill>
              </a:rPr>
              <a:t>to say out loud when you are switching a task. </a:t>
            </a:r>
          </a:p>
          <a:p>
            <a:endParaRPr lang="en-GB" sz="3100" dirty="0"/>
          </a:p>
          <a:p>
            <a:r>
              <a:rPr lang="en-GB" sz="3100" dirty="0">
                <a:solidFill>
                  <a:srgbClr val="0AA3D9"/>
                </a:solidFill>
              </a:rPr>
              <a:t>Give yourself lots of time to complete a </a:t>
            </a:r>
            <a:r>
              <a:rPr lang="en-GB" sz="3100" dirty="0" smtClean="0">
                <a:solidFill>
                  <a:srgbClr val="0AA3D9"/>
                </a:solidFill>
              </a:rPr>
              <a:t>task, </a:t>
            </a:r>
            <a:r>
              <a:rPr lang="en-GB" sz="3100" dirty="0" smtClean="0"/>
              <a:t>but put a time limit in place. </a:t>
            </a:r>
            <a:endParaRPr lang="en-GB" sz="3100" dirty="0"/>
          </a:p>
          <a:p>
            <a:endParaRPr lang="en-GB" dirty="0"/>
          </a:p>
          <a:p>
            <a:endParaRPr lang="en-GB"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369" y="1282700"/>
            <a:ext cx="3379046" cy="19494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729" y="3702050"/>
            <a:ext cx="2166938" cy="3028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04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 y="130144"/>
            <a:ext cx="7924800" cy="781112"/>
          </a:xfrm>
        </p:spPr>
        <p:txBody>
          <a:bodyPr/>
          <a:lstStyle/>
          <a:p>
            <a:r>
              <a:rPr lang="en-GB" b="1" dirty="0" smtClean="0"/>
              <a:t>Strategies </a:t>
            </a:r>
            <a:endParaRPr lang="en-GB" b="1" dirty="0"/>
          </a:p>
        </p:txBody>
      </p:sp>
      <p:sp>
        <p:nvSpPr>
          <p:cNvPr id="3" name="Content Placeholder 2"/>
          <p:cNvSpPr>
            <a:spLocks noGrp="1"/>
          </p:cNvSpPr>
          <p:nvPr>
            <p:ph idx="1"/>
          </p:nvPr>
        </p:nvSpPr>
        <p:spPr>
          <a:xfrm>
            <a:off x="3866092" y="1219201"/>
            <a:ext cx="5861050" cy="5461001"/>
          </a:xfrm>
        </p:spPr>
        <p:txBody>
          <a:bodyPr>
            <a:normAutofit lnSpcReduction="10000"/>
          </a:bodyPr>
          <a:lstStyle/>
          <a:p>
            <a:r>
              <a:rPr lang="en-GB" sz="2400" dirty="0" smtClean="0"/>
              <a:t>Set </a:t>
            </a:r>
            <a:r>
              <a:rPr lang="en-GB" sz="2400" dirty="0" smtClean="0">
                <a:solidFill>
                  <a:srgbClr val="0AA3D9"/>
                </a:solidFill>
              </a:rPr>
              <a:t>regular timers</a:t>
            </a:r>
            <a:r>
              <a:rPr lang="en-GB" sz="2400" dirty="0">
                <a:solidFill>
                  <a:srgbClr val="0AA3D9"/>
                </a:solidFill>
              </a:rPr>
              <a:t> </a:t>
            </a:r>
            <a:r>
              <a:rPr lang="en-GB" sz="2400" dirty="0" smtClean="0"/>
              <a:t>on a device (phone) to keep your attention focused to one task.</a:t>
            </a:r>
          </a:p>
          <a:p>
            <a:endParaRPr lang="en-GB" sz="2400" dirty="0"/>
          </a:p>
          <a:p>
            <a:r>
              <a:rPr lang="en-GB" sz="2400" dirty="0" smtClean="0">
                <a:solidFill>
                  <a:srgbClr val="0AA3D9"/>
                </a:solidFill>
              </a:rPr>
              <a:t>Environmental associations: </a:t>
            </a:r>
            <a:r>
              <a:rPr lang="en-GB" sz="2400" dirty="0" smtClean="0"/>
              <a:t>listening to a certain type of music, making a hot drink…</a:t>
            </a:r>
          </a:p>
          <a:p>
            <a:endParaRPr lang="en-GB" sz="2400" dirty="0"/>
          </a:p>
          <a:p>
            <a:r>
              <a:rPr lang="en-GB" sz="2400" dirty="0" smtClean="0"/>
              <a:t>Try to complete some </a:t>
            </a:r>
            <a:r>
              <a:rPr lang="en-GB" sz="2400" dirty="0" smtClean="0">
                <a:solidFill>
                  <a:srgbClr val="0AA3D9"/>
                </a:solidFill>
              </a:rPr>
              <a:t>mindfulness</a:t>
            </a:r>
            <a:r>
              <a:rPr lang="en-GB" sz="2400" dirty="0" smtClean="0">
                <a:solidFill>
                  <a:srgbClr val="172B7D"/>
                </a:solidFill>
              </a:rPr>
              <a:t> </a:t>
            </a:r>
            <a:r>
              <a:rPr lang="en-GB" sz="2400" dirty="0" smtClean="0"/>
              <a:t>each day. </a:t>
            </a:r>
          </a:p>
          <a:p>
            <a:endParaRPr lang="en-GB" sz="2400" dirty="0"/>
          </a:p>
          <a:p>
            <a:r>
              <a:rPr lang="en-GB" sz="2400" dirty="0" smtClean="0">
                <a:solidFill>
                  <a:srgbClr val="0AA3D9"/>
                </a:solidFill>
              </a:rPr>
              <a:t>Exercising/getting into nature. </a:t>
            </a:r>
          </a:p>
          <a:p>
            <a:endParaRPr lang="en-GB" sz="2400" dirty="0" smtClean="0"/>
          </a:p>
          <a:p>
            <a:r>
              <a:rPr lang="en-GB" sz="2400" dirty="0"/>
              <a:t>Set yourself time when you have </a:t>
            </a:r>
            <a:r>
              <a:rPr lang="en-GB" sz="2400" dirty="0" smtClean="0"/>
              <a:t>a</a:t>
            </a:r>
            <a:r>
              <a:rPr lang="en-GB" sz="2400" dirty="0" smtClean="0">
                <a:solidFill>
                  <a:srgbClr val="0AA3D9"/>
                </a:solidFill>
              </a:rPr>
              <a:t> REAL </a:t>
            </a:r>
            <a:r>
              <a:rPr lang="en-GB" sz="2400" dirty="0">
                <a:solidFill>
                  <a:srgbClr val="0AA3D9"/>
                </a:solidFill>
              </a:rPr>
              <a:t>‘brain break’, </a:t>
            </a:r>
            <a:r>
              <a:rPr lang="en-GB" sz="2400" dirty="0"/>
              <a:t>where you don’t put any pressure on yourself to complete tasks.</a:t>
            </a:r>
          </a:p>
          <a:p>
            <a:endParaRPr lang="en-GB"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610"/>
          <a:stretch/>
        </p:blipFill>
        <p:spPr bwMode="auto">
          <a:xfrm>
            <a:off x="111003" y="2336800"/>
            <a:ext cx="3851397" cy="3390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61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p:txBody>
          <a:bodyPr/>
          <a:lstStyle/>
          <a:p>
            <a:r>
              <a:rPr lang="en-GB" dirty="0" smtClean="0"/>
              <a:t>Improving Memory</a:t>
            </a:r>
            <a:endParaRPr lang="en-GB" dirty="0"/>
          </a:p>
        </p:txBody>
      </p:sp>
    </p:spTree>
    <p:extLst>
      <p:ext uri="{BB962C8B-B14F-4D97-AF65-F5344CB8AC3E}">
        <p14:creationId xmlns:p14="http://schemas.microsoft.com/office/powerpoint/2010/main" val="730381503"/>
      </p:ext>
    </p:extLst>
  </p:cSld>
  <p:clrMapOvr>
    <a:masterClrMapping/>
  </p:clrMapOvr>
  <mc:AlternateContent xmlns:mc="http://schemas.openxmlformats.org/markup-compatibility/2006" xmlns:p14="http://schemas.microsoft.com/office/powerpoint/2010/main">
    <mc:Choice Requires="p14">
      <p:transition spd="slow" p14:dur="2000" advTm="4209"/>
    </mc:Choice>
    <mc:Fallback xmlns="">
      <p:transition spd="slow" advTm="4209"/>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9828"/>
            <a:ext cx="7924800" cy="1154097"/>
          </a:xfrm>
        </p:spPr>
        <p:txBody>
          <a:bodyPr/>
          <a:lstStyle/>
          <a:p>
            <a:r>
              <a:rPr lang="en-GB" b="1" dirty="0" smtClean="0"/>
              <a:t>ADHD and memory</a:t>
            </a:r>
            <a:endParaRPr lang="en-GB" b="1" dirty="0"/>
          </a:p>
        </p:txBody>
      </p:sp>
      <p:sp>
        <p:nvSpPr>
          <p:cNvPr id="3" name="Content Placeholder 2"/>
          <p:cNvSpPr>
            <a:spLocks noGrp="1"/>
          </p:cNvSpPr>
          <p:nvPr>
            <p:ph idx="1"/>
          </p:nvPr>
        </p:nvSpPr>
        <p:spPr>
          <a:xfrm>
            <a:off x="165100" y="1601434"/>
            <a:ext cx="5847292" cy="4888267"/>
          </a:xfrm>
        </p:spPr>
        <p:txBody>
          <a:bodyPr>
            <a:noAutofit/>
          </a:bodyPr>
          <a:lstStyle/>
          <a:p>
            <a:r>
              <a:rPr lang="en-GB" sz="2400" dirty="0" smtClean="0"/>
              <a:t>People with </a:t>
            </a:r>
            <a:r>
              <a:rPr lang="en-GB" sz="2400" dirty="0" smtClean="0">
                <a:solidFill>
                  <a:srgbClr val="5829A2"/>
                </a:solidFill>
              </a:rPr>
              <a:t>ADHD often find it more difficult to remember to do things, or learn new information. </a:t>
            </a:r>
          </a:p>
          <a:p>
            <a:endParaRPr lang="en-GB" sz="2400" dirty="0">
              <a:solidFill>
                <a:srgbClr val="5829A2"/>
              </a:solidFill>
            </a:endParaRPr>
          </a:p>
          <a:p>
            <a:r>
              <a:rPr lang="en-GB" sz="2400" dirty="0" smtClean="0">
                <a:solidFill>
                  <a:srgbClr val="5829A2"/>
                </a:solidFill>
              </a:rPr>
              <a:t>Memory and attention </a:t>
            </a:r>
            <a:r>
              <a:rPr lang="en-GB" sz="2400" dirty="0" smtClean="0"/>
              <a:t>go hand-in-hand. </a:t>
            </a:r>
          </a:p>
          <a:p>
            <a:endParaRPr lang="en-GB" sz="2400" dirty="0" smtClean="0"/>
          </a:p>
          <a:p>
            <a:r>
              <a:rPr lang="en-GB" sz="2400" dirty="0" smtClean="0"/>
              <a:t>Important to </a:t>
            </a:r>
            <a:r>
              <a:rPr lang="en-GB" sz="2400" dirty="0" smtClean="0">
                <a:solidFill>
                  <a:srgbClr val="5829A2"/>
                </a:solidFill>
              </a:rPr>
              <a:t>improve attention to help </a:t>
            </a:r>
            <a:r>
              <a:rPr lang="en-GB" sz="2400" dirty="0">
                <a:solidFill>
                  <a:srgbClr val="5829A2"/>
                </a:solidFill>
              </a:rPr>
              <a:t>learning. </a:t>
            </a:r>
            <a:endParaRPr lang="en-GB" sz="2400" dirty="0" smtClean="0">
              <a:solidFill>
                <a:srgbClr val="5829A2"/>
              </a:solidFill>
            </a:endParaRPr>
          </a:p>
          <a:p>
            <a:endParaRPr lang="en-GB" sz="2400" dirty="0"/>
          </a:p>
          <a:p>
            <a:r>
              <a:rPr lang="en-GB" sz="2400" dirty="0"/>
              <a:t>Memory difficulties can be very challenging to live with in daily life.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933" y="2527300"/>
            <a:ext cx="3953450" cy="27400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5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3222" y="814776"/>
            <a:ext cx="9624709" cy="58325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20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Memory</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You use working memory every day to organise, plan, read, write, do mental arithmetic, follow a conversation, or follow multi-step instructions.</a:t>
            </a:r>
          </a:p>
          <a:p>
            <a:pPr marL="0" indent="0">
              <a:buNone/>
            </a:pPr>
            <a:endParaRPr lang="en-GB" dirty="0" smtClean="0"/>
          </a:p>
          <a:p>
            <a:r>
              <a:rPr lang="en-GB" dirty="0" smtClean="0"/>
              <a:t>Working memory is when you are engaging in an activity, and also need to remember instructions whilst doing that activity. </a:t>
            </a:r>
          </a:p>
          <a:p>
            <a:pPr marL="0" indent="0">
              <a:buNone/>
            </a:pPr>
            <a:endParaRPr lang="en-GB" dirty="0" smtClean="0"/>
          </a:p>
          <a:p>
            <a:r>
              <a:rPr lang="en-GB" dirty="0" smtClean="0">
                <a:solidFill>
                  <a:srgbClr val="0AA3D9"/>
                </a:solidFill>
              </a:rPr>
              <a:t>Some people with ADHD struggle with their working memory.</a:t>
            </a:r>
            <a:endParaRPr lang="en-GB" dirty="0">
              <a:solidFill>
                <a:srgbClr val="0AA3D9"/>
              </a:solidFill>
            </a:endParaRPr>
          </a:p>
        </p:txBody>
      </p:sp>
    </p:spTree>
    <p:extLst>
      <p:ext uri="{BB962C8B-B14F-4D97-AF65-F5344CB8AC3E}">
        <p14:creationId xmlns:p14="http://schemas.microsoft.com/office/powerpoint/2010/main" val="924303262"/>
      </p:ext>
    </p:extLst>
  </p:cSld>
  <p:clrMapOvr>
    <a:masterClrMapping/>
  </p:clrMapOvr>
  <mc:AlternateContent xmlns:mc="http://schemas.openxmlformats.org/markup-compatibility/2006" xmlns:p14="http://schemas.microsoft.com/office/powerpoint/2010/main">
    <mc:Choice Requires="p14">
      <p:transition spd="slow" p14:dur="2000" advTm="30345"/>
    </mc:Choice>
    <mc:Fallback xmlns="">
      <p:transition spd="slow" advTm="30345"/>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83" y="43793"/>
            <a:ext cx="9479492" cy="1154097"/>
          </a:xfrm>
        </p:spPr>
        <p:txBody>
          <a:bodyPr/>
          <a:lstStyle/>
          <a:p>
            <a:r>
              <a:rPr lang="en-GB" b="1" dirty="0" smtClean="0"/>
              <a:t>Memory skills</a:t>
            </a:r>
            <a:endParaRPr lang="en-GB" b="1" dirty="0"/>
          </a:p>
        </p:txBody>
      </p:sp>
      <p:sp>
        <p:nvSpPr>
          <p:cNvPr id="3" name="Content Placeholder 2"/>
          <p:cNvSpPr>
            <a:spLocks noGrp="1"/>
          </p:cNvSpPr>
          <p:nvPr>
            <p:ph idx="1"/>
          </p:nvPr>
        </p:nvSpPr>
        <p:spPr>
          <a:xfrm>
            <a:off x="137583" y="1503123"/>
            <a:ext cx="9479492" cy="5253278"/>
          </a:xfrm>
        </p:spPr>
        <p:txBody>
          <a:bodyPr>
            <a:normAutofit/>
          </a:bodyPr>
          <a:lstStyle/>
          <a:p>
            <a:r>
              <a:rPr lang="en-GB" sz="2800" dirty="0" smtClean="0">
                <a:solidFill>
                  <a:srgbClr val="5829A2"/>
                </a:solidFill>
              </a:rPr>
              <a:t>Visualising things</a:t>
            </a:r>
          </a:p>
          <a:p>
            <a:endParaRPr lang="en-GB" sz="2800" dirty="0" smtClean="0">
              <a:solidFill>
                <a:srgbClr val="5829A2"/>
              </a:solidFill>
            </a:endParaRPr>
          </a:p>
          <a:p>
            <a:r>
              <a:rPr lang="en-GB" sz="2800" dirty="0" smtClean="0">
                <a:solidFill>
                  <a:srgbClr val="5829A2"/>
                </a:solidFill>
              </a:rPr>
              <a:t>Elaborate and repeat information</a:t>
            </a:r>
          </a:p>
          <a:p>
            <a:pPr lvl="1"/>
            <a:r>
              <a:rPr lang="en-GB" sz="2400" dirty="0" smtClean="0"/>
              <a:t>It is repeating this information that is very important to helping you remember information. </a:t>
            </a:r>
          </a:p>
          <a:p>
            <a:pPr lvl="1"/>
            <a:r>
              <a:rPr lang="en-GB" sz="2400" dirty="0"/>
              <a:t>Putting things you need to remember with other bits of information that are similar will help you to remember them. </a:t>
            </a:r>
          </a:p>
          <a:p>
            <a:pPr lvl="1"/>
            <a:r>
              <a:rPr lang="en-GB" sz="2400" dirty="0"/>
              <a:t>It is helpful to write these down. </a:t>
            </a:r>
          </a:p>
          <a:p>
            <a:pPr lvl="1"/>
            <a:endParaRPr lang="en-GB" sz="2400" dirty="0" smtClean="0"/>
          </a:p>
          <a:p>
            <a:pPr marL="457200" lvl="1" indent="0">
              <a:buNone/>
            </a:pPr>
            <a:endParaRPr lang="en-GB" sz="2400" dirty="0"/>
          </a:p>
          <a:p>
            <a:r>
              <a:rPr lang="en-GB" sz="2800" dirty="0">
                <a:solidFill>
                  <a:srgbClr val="5829A2"/>
                </a:solidFill>
              </a:rPr>
              <a:t>Make sure you are getting enough sleep!</a:t>
            </a:r>
          </a:p>
          <a:p>
            <a:pPr lvl="1"/>
            <a:endParaRPr lang="en-GB" sz="2000" dirty="0"/>
          </a:p>
        </p:txBody>
      </p:sp>
    </p:spTree>
    <p:extLst>
      <p:ext uri="{BB962C8B-B14F-4D97-AF65-F5344CB8AC3E}">
        <p14:creationId xmlns:p14="http://schemas.microsoft.com/office/powerpoint/2010/main" val="384890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79174"/>
            <a:ext cx="8915400" cy="5462925"/>
          </a:xfrm>
        </p:spPr>
        <p:txBody>
          <a:bodyPr>
            <a:normAutofit fontScale="92500" lnSpcReduction="10000"/>
          </a:bodyPr>
          <a:lstStyle/>
          <a:p>
            <a:r>
              <a:rPr lang="en-GB" dirty="0" smtClean="0"/>
              <a:t>See if you have any problems with working memory by going to </a:t>
            </a:r>
            <a:r>
              <a:rPr lang="en-GB" dirty="0"/>
              <a:t> </a:t>
            </a:r>
            <a:r>
              <a:rPr lang="en-GB" u="sng" dirty="0">
                <a:hlinkClick r:id="rId2"/>
              </a:rPr>
              <a:t>https://www.additudemag.com/working-memory-deficit-weak-short-term-memory-symptoms-test-adults/</a:t>
            </a:r>
            <a:endParaRPr lang="en-GB" dirty="0" smtClean="0"/>
          </a:p>
          <a:p>
            <a:r>
              <a:rPr lang="en-GB" dirty="0" smtClean="0"/>
              <a:t>Challenge yourself to remember a list of words and use chunking to categorise groups of words together</a:t>
            </a:r>
          </a:p>
          <a:p>
            <a:r>
              <a:rPr lang="en-GB" dirty="0" smtClean="0"/>
              <a:t>Try remembering something by making up a mnemonic or using one that already exists</a:t>
            </a:r>
          </a:p>
          <a:p>
            <a:pPr lvl="1"/>
            <a:r>
              <a:rPr lang="en-GB" sz="2400" dirty="0"/>
              <a:t>It might be using sticky notes around the house and once you have completed the activity you throw the note away. </a:t>
            </a:r>
          </a:p>
          <a:p>
            <a:pPr lvl="1"/>
            <a:r>
              <a:rPr lang="en-GB" sz="2400" dirty="0"/>
              <a:t>Creating a rhyme, a song or a joke to help you remember specific things. </a:t>
            </a:r>
          </a:p>
          <a:p>
            <a:endParaRPr lang="en-GB" dirty="0" smtClean="0"/>
          </a:p>
          <a:p>
            <a:pPr marL="0" indent="0">
              <a:buNone/>
            </a:pPr>
            <a:endParaRPr lang="en-GB" dirty="0"/>
          </a:p>
        </p:txBody>
      </p:sp>
      <p:sp>
        <p:nvSpPr>
          <p:cNvPr id="7" name="Title 1"/>
          <p:cNvSpPr txBox="1">
            <a:spLocks/>
          </p:cNvSpPr>
          <p:nvPr/>
        </p:nvSpPr>
        <p:spPr>
          <a:xfrm>
            <a:off x="137583" y="160415"/>
            <a:ext cx="9479492" cy="11540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t>Memory skills</a:t>
            </a:r>
            <a:endParaRPr lang="en-GB" b="1" dirty="0"/>
          </a:p>
        </p:txBody>
      </p:sp>
    </p:spTree>
    <p:extLst>
      <p:ext uri="{BB962C8B-B14F-4D97-AF65-F5344CB8AC3E}">
        <p14:creationId xmlns:p14="http://schemas.microsoft.com/office/powerpoint/2010/main" val="3014420855"/>
      </p:ext>
    </p:extLst>
  </p:cSld>
  <p:clrMapOvr>
    <a:masterClrMapping/>
  </p:clrMapOvr>
  <mc:AlternateContent xmlns:mc="http://schemas.openxmlformats.org/markup-compatibility/2006" xmlns:p14="http://schemas.microsoft.com/office/powerpoint/2010/main">
    <mc:Choice Requires="p14">
      <p:transition spd="slow" p14:dur="2000" advTm="48346"/>
    </mc:Choice>
    <mc:Fallback xmlns="">
      <p:transition spd="slow" advTm="48346"/>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Mnemonics</a:t>
            </a:r>
            <a:endParaRPr lang="en-GB" dirty="0"/>
          </a:p>
        </p:txBody>
      </p:sp>
      <p:sp>
        <p:nvSpPr>
          <p:cNvPr id="3" name="Content Placeholder 2"/>
          <p:cNvSpPr>
            <a:spLocks noGrp="1"/>
          </p:cNvSpPr>
          <p:nvPr>
            <p:ph idx="1"/>
          </p:nvPr>
        </p:nvSpPr>
        <p:spPr/>
        <p:txBody>
          <a:bodyPr>
            <a:normAutofit fontScale="92500"/>
          </a:bodyPr>
          <a:lstStyle/>
          <a:p>
            <a:r>
              <a:rPr lang="en-GB" dirty="0" smtClean="0"/>
              <a:t>Memory techniques</a:t>
            </a:r>
          </a:p>
          <a:p>
            <a:r>
              <a:rPr lang="en-GB" dirty="0" err="1" smtClean="0"/>
              <a:t>Eg</a:t>
            </a:r>
            <a:r>
              <a:rPr lang="en-GB" dirty="0" smtClean="0"/>
              <a:t>- Colours of the rainbow: </a:t>
            </a:r>
            <a:r>
              <a:rPr lang="en-GB" dirty="0" smtClean="0">
                <a:solidFill>
                  <a:srgbClr val="FF0000"/>
                </a:solidFill>
              </a:rPr>
              <a:t>Richard</a:t>
            </a:r>
            <a:r>
              <a:rPr lang="en-GB" dirty="0" smtClean="0"/>
              <a:t> </a:t>
            </a:r>
            <a:r>
              <a:rPr lang="en-GB" dirty="0" smtClean="0">
                <a:solidFill>
                  <a:srgbClr val="FFC000"/>
                </a:solidFill>
              </a:rPr>
              <a:t>Of</a:t>
            </a:r>
            <a:r>
              <a:rPr lang="en-GB" dirty="0" smtClean="0"/>
              <a:t> </a:t>
            </a:r>
            <a:r>
              <a:rPr lang="en-GB" dirty="0" smtClean="0">
                <a:solidFill>
                  <a:srgbClr val="FFFF00"/>
                </a:solidFill>
              </a:rPr>
              <a:t>York </a:t>
            </a:r>
            <a:r>
              <a:rPr lang="en-GB" dirty="0" smtClean="0">
                <a:solidFill>
                  <a:srgbClr val="00B050"/>
                </a:solidFill>
              </a:rPr>
              <a:t>Gave</a:t>
            </a:r>
            <a:r>
              <a:rPr lang="en-GB" dirty="0" smtClean="0"/>
              <a:t> </a:t>
            </a:r>
            <a:r>
              <a:rPr lang="en-GB" dirty="0" smtClean="0">
                <a:solidFill>
                  <a:srgbClr val="00B0F0"/>
                </a:solidFill>
              </a:rPr>
              <a:t>Battle</a:t>
            </a:r>
            <a:r>
              <a:rPr lang="en-GB" dirty="0" smtClean="0"/>
              <a:t> </a:t>
            </a:r>
            <a:r>
              <a:rPr lang="en-GB" dirty="0" smtClean="0">
                <a:solidFill>
                  <a:schemeClr val="accent1">
                    <a:lumMod val="75000"/>
                  </a:schemeClr>
                </a:solidFill>
              </a:rPr>
              <a:t>In </a:t>
            </a:r>
            <a:r>
              <a:rPr lang="en-GB" dirty="0" smtClean="0">
                <a:solidFill>
                  <a:srgbClr val="7030A0"/>
                </a:solidFill>
              </a:rPr>
              <a:t>Vain</a:t>
            </a:r>
          </a:p>
          <a:p>
            <a:r>
              <a:rPr lang="en-GB" dirty="0" smtClean="0"/>
              <a:t>Can you think of any more?</a:t>
            </a:r>
          </a:p>
          <a:p>
            <a:r>
              <a:rPr lang="en-GB" dirty="0" smtClean="0"/>
              <a:t>30 days hath September, April, June and November- All the rest have 31, except February that has 28</a:t>
            </a:r>
          </a:p>
          <a:p>
            <a:r>
              <a:rPr lang="en-GB" dirty="0" smtClean="0"/>
              <a:t>North East South West- Never Eat Shredded Wheat</a:t>
            </a:r>
          </a:p>
          <a:p>
            <a:r>
              <a:rPr lang="en-GB" dirty="0" smtClean="0"/>
              <a:t>Notes on a stave: Every Good Boy Deserves Football</a:t>
            </a:r>
          </a:p>
        </p:txBody>
      </p:sp>
    </p:spTree>
    <p:extLst>
      <p:ext uri="{BB962C8B-B14F-4D97-AF65-F5344CB8AC3E}">
        <p14:creationId xmlns:p14="http://schemas.microsoft.com/office/powerpoint/2010/main" val="3338731295"/>
      </p:ext>
    </p:extLst>
  </p:cSld>
  <p:clrMapOvr>
    <a:masterClrMapping/>
  </p:clrMapOvr>
  <mc:AlternateContent xmlns:mc="http://schemas.openxmlformats.org/markup-compatibility/2006" xmlns:p14="http://schemas.microsoft.com/office/powerpoint/2010/main">
    <mc:Choice Requires="p14">
      <p:transition spd="slow" p14:dur="2000" advTm="47200"/>
    </mc:Choice>
    <mc:Fallback xmlns="">
      <p:transition spd="slow" advTm="472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p:txBody>
          <a:bodyPr/>
          <a:lstStyle/>
          <a:p>
            <a:r>
              <a:rPr lang="en-GB" dirty="0" smtClean="0"/>
              <a:t>Organisation and planning</a:t>
            </a:r>
            <a:endParaRPr lang="en-GB" dirty="0"/>
          </a:p>
        </p:txBody>
      </p:sp>
    </p:spTree>
    <p:extLst>
      <p:ext uri="{BB962C8B-B14F-4D97-AF65-F5344CB8AC3E}">
        <p14:creationId xmlns:p14="http://schemas.microsoft.com/office/powerpoint/2010/main" val="137125238"/>
      </p:ext>
    </p:extLst>
  </p:cSld>
  <p:clrMapOvr>
    <a:masterClrMapping/>
  </p:clrMapOvr>
  <mc:AlternateContent xmlns:mc="http://schemas.openxmlformats.org/markup-compatibility/2006" xmlns:p14="http://schemas.microsoft.com/office/powerpoint/2010/main">
    <mc:Choice Requires="p14">
      <p:transition spd="slow" p14:dur="2000" advTm="4209"/>
    </mc:Choice>
    <mc:Fallback xmlns="">
      <p:transition spd="slow" advTm="420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198516"/>
            <a:ext cx="7924800" cy="1154097"/>
          </a:xfrm>
        </p:spPr>
        <p:txBody>
          <a:bodyPr/>
          <a:lstStyle/>
          <a:p>
            <a:r>
              <a:rPr lang="en-GB" dirty="0" smtClean="0"/>
              <a:t>Group Rules</a:t>
            </a:r>
            <a:endParaRPr lang="en-GB" dirty="0"/>
          </a:p>
        </p:txBody>
      </p:sp>
      <p:sp>
        <p:nvSpPr>
          <p:cNvPr id="3" name="Content Placeholder 2"/>
          <p:cNvSpPr>
            <a:spLocks noGrp="1"/>
          </p:cNvSpPr>
          <p:nvPr>
            <p:ph idx="1"/>
          </p:nvPr>
        </p:nvSpPr>
        <p:spPr>
          <a:xfrm>
            <a:off x="206375" y="1474434"/>
            <a:ext cx="9424458" cy="4989867"/>
          </a:xfrm>
        </p:spPr>
        <p:txBody>
          <a:bodyPr/>
          <a:lstStyle/>
          <a:p>
            <a:pPr>
              <a:lnSpc>
                <a:spcPct val="150000"/>
              </a:lnSpc>
            </a:pPr>
            <a:r>
              <a:rPr lang="en-GB" sz="2400" dirty="0" smtClean="0"/>
              <a:t>Cameras must be switched on.</a:t>
            </a:r>
          </a:p>
          <a:p>
            <a:pPr>
              <a:lnSpc>
                <a:spcPct val="150000"/>
              </a:lnSpc>
            </a:pPr>
            <a:r>
              <a:rPr lang="en-GB" sz="2400" dirty="0" smtClean="0"/>
              <a:t>Contributing to discussions and sharing your experiences is valued, but not obligatory.</a:t>
            </a:r>
          </a:p>
          <a:p>
            <a:pPr>
              <a:lnSpc>
                <a:spcPct val="150000"/>
              </a:lnSpc>
            </a:pPr>
            <a:r>
              <a:rPr lang="en-GB" sz="2400" dirty="0" smtClean="0"/>
              <a:t>If you would like to share some information please use the hand function available, start speaking or type in the chat box. </a:t>
            </a:r>
          </a:p>
          <a:p>
            <a:pPr>
              <a:lnSpc>
                <a:spcPct val="150000"/>
              </a:lnSpc>
            </a:pPr>
            <a:r>
              <a:rPr lang="en-GB" sz="2400" dirty="0" smtClean="0"/>
              <a:t>Please use appropriate language.</a:t>
            </a:r>
          </a:p>
          <a:p>
            <a:pPr>
              <a:lnSpc>
                <a:spcPct val="150000"/>
              </a:lnSpc>
            </a:pPr>
            <a:r>
              <a:rPr lang="en-GB" sz="2400" dirty="0" smtClean="0"/>
              <a:t>Please respect other views.</a:t>
            </a:r>
          </a:p>
          <a:p>
            <a:endParaRPr lang="en-GB" dirty="0"/>
          </a:p>
        </p:txBody>
      </p:sp>
    </p:spTree>
    <p:extLst>
      <p:ext uri="{BB962C8B-B14F-4D97-AF65-F5344CB8AC3E}">
        <p14:creationId xmlns:p14="http://schemas.microsoft.com/office/powerpoint/2010/main" val="32421114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211216"/>
            <a:ext cx="7924800" cy="1154097"/>
          </a:xfrm>
        </p:spPr>
        <p:txBody>
          <a:bodyPr>
            <a:normAutofit/>
          </a:bodyPr>
          <a:lstStyle/>
          <a:p>
            <a:r>
              <a:rPr lang="en-GB" b="1" dirty="0" smtClean="0"/>
              <a:t>Organising and planning skills</a:t>
            </a:r>
            <a:endParaRPr lang="en-GB" b="1" dirty="0"/>
          </a:p>
        </p:txBody>
      </p:sp>
      <p:sp>
        <p:nvSpPr>
          <p:cNvPr id="3" name="Content Placeholder 2"/>
          <p:cNvSpPr>
            <a:spLocks noGrp="1"/>
          </p:cNvSpPr>
          <p:nvPr>
            <p:ph idx="1"/>
          </p:nvPr>
        </p:nvSpPr>
        <p:spPr>
          <a:xfrm>
            <a:off x="3866092" y="1512534"/>
            <a:ext cx="5941271" cy="5142267"/>
          </a:xfrm>
        </p:spPr>
        <p:txBody>
          <a:bodyPr>
            <a:normAutofit fontScale="77500" lnSpcReduction="20000"/>
          </a:bodyPr>
          <a:lstStyle/>
          <a:p>
            <a:r>
              <a:rPr lang="en-GB" dirty="0" smtClean="0"/>
              <a:t>Both </a:t>
            </a:r>
            <a:r>
              <a:rPr lang="en-GB" sz="3600" dirty="0" smtClean="0">
                <a:solidFill>
                  <a:srgbClr val="0AA3D9"/>
                </a:solidFill>
              </a:rPr>
              <a:t>improving attention and memory </a:t>
            </a:r>
            <a:r>
              <a:rPr lang="en-GB" dirty="0" smtClean="0"/>
              <a:t>is helped by being more organised and being able to plan. </a:t>
            </a:r>
          </a:p>
          <a:p>
            <a:endParaRPr lang="en-GB" dirty="0" smtClean="0"/>
          </a:p>
          <a:p>
            <a:r>
              <a:rPr lang="en-GB" dirty="0" smtClean="0"/>
              <a:t>People with ADHD often find it difficult to plan and organise.</a:t>
            </a:r>
          </a:p>
          <a:p>
            <a:endParaRPr lang="en-GB" dirty="0"/>
          </a:p>
          <a:p>
            <a:r>
              <a:rPr lang="en-GB" sz="3600" dirty="0" smtClean="0">
                <a:solidFill>
                  <a:srgbClr val="0AA3D9"/>
                </a:solidFill>
              </a:rPr>
              <a:t>Mindfulness</a:t>
            </a:r>
            <a:r>
              <a:rPr lang="en-GB" sz="3600" dirty="0" smtClean="0">
                <a:solidFill>
                  <a:srgbClr val="660066"/>
                </a:solidFill>
              </a:rPr>
              <a:t> </a:t>
            </a:r>
            <a:r>
              <a:rPr lang="en-GB" dirty="0" smtClean="0"/>
              <a:t>is one of those activities that can help strengthen the frontal lobe and make organising and planning easier. </a:t>
            </a:r>
          </a:p>
          <a:p>
            <a:endParaRPr lang="en-GB" dirty="0"/>
          </a:p>
          <a:p>
            <a:r>
              <a:rPr lang="en-GB" dirty="0" smtClean="0"/>
              <a:t>Other strategies are also used to help people with ADHD to feel more able to plan and organise.</a:t>
            </a:r>
            <a:endParaRPr lang="en-GB" dirty="0"/>
          </a:p>
          <a:p>
            <a:endParaRPr lang="en-GB" dirty="0"/>
          </a:p>
          <a:p>
            <a:endParaRPr lang="en-GB"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3" b="5467"/>
          <a:stretch/>
        </p:blipFill>
        <p:spPr bwMode="auto">
          <a:xfrm>
            <a:off x="0" y="2247900"/>
            <a:ext cx="3966802" cy="254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063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31842" cy="908112"/>
          </a:xfrm>
        </p:spPr>
        <p:txBody>
          <a:bodyPr>
            <a:normAutofit/>
          </a:bodyPr>
          <a:lstStyle/>
          <a:p>
            <a:r>
              <a:rPr lang="en-GB" b="1" dirty="0" smtClean="0"/>
              <a:t>Organising and planning strategies</a:t>
            </a:r>
            <a:endParaRPr lang="en-GB" b="1" dirty="0"/>
          </a:p>
        </p:txBody>
      </p:sp>
      <p:sp>
        <p:nvSpPr>
          <p:cNvPr id="3" name="Content Placeholder 2"/>
          <p:cNvSpPr>
            <a:spLocks noGrp="1"/>
          </p:cNvSpPr>
          <p:nvPr>
            <p:ph idx="1"/>
          </p:nvPr>
        </p:nvSpPr>
        <p:spPr>
          <a:xfrm>
            <a:off x="96308" y="1449033"/>
            <a:ext cx="5902326" cy="5281967"/>
          </a:xfrm>
        </p:spPr>
        <p:txBody>
          <a:bodyPr>
            <a:normAutofit lnSpcReduction="10000"/>
          </a:bodyPr>
          <a:lstStyle/>
          <a:p>
            <a:pPr>
              <a:buFont typeface="Wingdings" panose="05000000000000000000" pitchFamily="2" charset="2"/>
              <a:buChar char="ü"/>
            </a:pPr>
            <a:r>
              <a:rPr lang="en-GB" sz="2800" dirty="0" smtClean="0">
                <a:solidFill>
                  <a:srgbClr val="660066"/>
                </a:solidFill>
              </a:rPr>
              <a:t> </a:t>
            </a:r>
            <a:r>
              <a:rPr lang="en-GB" sz="2800" dirty="0" smtClean="0"/>
              <a:t>Make </a:t>
            </a:r>
            <a:r>
              <a:rPr lang="en-GB" sz="2800" dirty="0"/>
              <a:t>a </a:t>
            </a:r>
            <a:r>
              <a:rPr lang="en-GB" sz="3000" dirty="0"/>
              <a:t>new </a:t>
            </a:r>
            <a:r>
              <a:rPr lang="en-GB" sz="3000" dirty="0">
                <a:solidFill>
                  <a:srgbClr val="660066"/>
                </a:solidFill>
              </a:rPr>
              <a:t>‘</a:t>
            </a:r>
            <a:r>
              <a:rPr lang="en-GB" sz="3000" dirty="0">
                <a:solidFill>
                  <a:srgbClr val="0AA3D9"/>
                </a:solidFill>
              </a:rPr>
              <a:t>To-Do’ </a:t>
            </a:r>
            <a:r>
              <a:rPr lang="en-GB" sz="3000" dirty="0">
                <a:solidFill>
                  <a:srgbClr val="000000"/>
                </a:solidFill>
              </a:rPr>
              <a:t>list every day. </a:t>
            </a:r>
            <a:endParaRPr lang="en-GB" sz="3000" dirty="0" smtClean="0">
              <a:solidFill>
                <a:srgbClr val="000000"/>
              </a:solidFill>
            </a:endParaRPr>
          </a:p>
          <a:p>
            <a:pPr marL="45720" indent="0">
              <a:buNone/>
            </a:pPr>
            <a:endParaRPr lang="en-GB" sz="2800" dirty="0"/>
          </a:p>
          <a:p>
            <a:pPr>
              <a:buFont typeface="Wingdings" panose="05000000000000000000" pitchFamily="2" charset="2"/>
              <a:buChar char="ü"/>
            </a:pPr>
            <a:r>
              <a:rPr lang="en-GB" sz="2800" dirty="0" smtClean="0">
                <a:solidFill>
                  <a:srgbClr val="660066"/>
                </a:solidFill>
              </a:rPr>
              <a:t> </a:t>
            </a:r>
            <a:r>
              <a:rPr lang="en-GB" sz="2800" dirty="0" smtClean="0">
                <a:solidFill>
                  <a:srgbClr val="0AA3D9"/>
                </a:solidFill>
              </a:rPr>
              <a:t>Write tasks in priority order </a:t>
            </a:r>
          </a:p>
          <a:p>
            <a:pPr lvl="1">
              <a:buFont typeface="Wingdings" panose="05000000000000000000" pitchFamily="2" charset="2"/>
              <a:buChar char="ü"/>
            </a:pPr>
            <a:r>
              <a:rPr lang="en-GB" sz="2200" dirty="0" smtClean="0"/>
              <a:t>It is helpful to tick or cross off activities that are complete for a sense of achievement and satisfaction.</a:t>
            </a:r>
          </a:p>
          <a:p>
            <a:pPr marL="0" indent="0">
              <a:buNone/>
            </a:pPr>
            <a:endParaRPr lang="en-GB" sz="2800" dirty="0"/>
          </a:p>
          <a:p>
            <a:pPr marL="457200" indent="-457200">
              <a:buFont typeface="Wingdings" panose="05000000000000000000" pitchFamily="2" charset="2"/>
              <a:buChar char="ü"/>
            </a:pPr>
            <a:r>
              <a:rPr lang="en-GB" sz="2800" dirty="0" smtClean="0">
                <a:solidFill>
                  <a:srgbClr val="0AA3D9"/>
                </a:solidFill>
              </a:rPr>
              <a:t>Set </a:t>
            </a:r>
            <a:r>
              <a:rPr lang="en-GB" sz="2800" dirty="0">
                <a:solidFill>
                  <a:srgbClr val="0AA3D9"/>
                </a:solidFill>
              </a:rPr>
              <a:t>deadlines </a:t>
            </a:r>
            <a:r>
              <a:rPr lang="en-GB" sz="2800" dirty="0"/>
              <a:t>for when to have completed task by. </a:t>
            </a:r>
          </a:p>
          <a:p>
            <a:pPr marL="0" indent="0">
              <a:buNone/>
            </a:pPr>
            <a:endParaRPr lang="en-GB" sz="2800" dirty="0"/>
          </a:p>
          <a:p>
            <a:pPr>
              <a:buFont typeface="Wingdings" panose="05000000000000000000" pitchFamily="2" charset="2"/>
              <a:buChar char="ü"/>
            </a:pPr>
            <a:r>
              <a:rPr lang="en-GB" sz="2800" dirty="0" smtClean="0">
                <a:solidFill>
                  <a:srgbClr val="0AA3D9"/>
                </a:solidFill>
              </a:rPr>
              <a:t> Use </a:t>
            </a:r>
            <a:r>
              <a:rPr lang="en-GB" sz="2800" dirty="0">
                <a:solidFill>
                  <a:srgbClr val="0AA3D9"/>
                </a:solidFill>
              </a:rPr>
              <a:t>a daily </a:t>
            </a:r>
            <a:r>
              <a:rPr lang="en-GB" sz="2800" dirty="0" smtClean="0">
                <a:solidFill>
                  <a:srgbClr val="0AA3D9"/>
                </a:solidFill>
              </a:rPr>
              <a:t>planner/calendar </a:t>
            </a:r>
            <a:r>
              <a:rPr lang="en-GB" sz="2800" dirty="0"/>
              <a:t>and look at this throughout the day. </a:t>
            </a:r>
            <a:endParaRPr lang="en-GB" sz="2800" dirty="0" smtClean="0"/>
          </a:p>
          <a:p>
            <a:endParaRPr lang="en-GB" dirty="0"/>
          </a:p>
          <a:p>
            <a:pPr marL="0" indent="0">
              <a:buNone/>
            </a:pP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633" y="2377025"/>
            <a:ext cx="3700992" cy="285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4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8558" y="293688"/>
            <a:ext cx="5319667" cy="635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85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0067" y="139700"/>
            <a:ext cx="8970433" cy="844612"/>
          </a:xfrm>
        </p:spPr>
        <p:txBody>
          <a:bodyPr>
            <a:normAutofit/>
          </a:bodyPr>
          <a:lstStyle/>
          <a:p>
            <a:r>
              <a:rPr lang="en-GB" b="1" dirty="0" smtClean="0"/>
              <a:t>Organising and planning strategies</a:t>
            </a:r>
            <a:endParaRPr lang="en-GB" b="1" dirty="0"/>
          </a:p>
        </p:txBody>
      </p:sp>
      <p:sp>
        <p:nvSpPr>
          <p:cNvPr id="3" name="Content Placeholder 2"/>
          <p:cNvSpPr>
            <a:spLocks noGrp="1"/>
          </p:cNvSpPr>
          <p:nvPr>
            <p:ph idx="1"/>
          </p:nvPr>
        </p:nvSpPr>
        <p:spPr>
          <a:xfrm>
            <a:off x="275167" y="1537934"/>
            <a:ext cx="9328150" cy="5218467"/>
          </a:xfrm>
        </p:spPr>
        <p:txBody>
          <a:bodyPr>
            <a:noAutofit/>
          </a:bodyPr>
          <a:lstStyle/>
          <a:p>
            <a:pPr marL="388620" lvl="1" indent="-342900">
              <a:buFont typeface="Wingdings" panose="05000000000000000000" pitchFamily="2" charset="2"/>
              <a:buChar char="ü"/>
            </a:pPr>
            <a:r>
              <a:rPr lang="en-GB" sz="2800" dirty="0" smtClean="0"/>
              <a:t>Get reminders to </a:t>
            </a:r>
            <a:r>
              <a:rPr lang="en-GB" sz="2800" dirty="0"/>
              <a:t>be </a:t>
            </a:r>
            <a:r>
              <a:rPr lang="en-GB" sz="2800" dirty="0">
                <a:solidFill>
                  <a:srgbClr val="0AA3D9"/>
                </a:solidFill>
              </a:rPr>
              <a:t>sent throughout the </a:t>
            </a:r>
            <a:r>
              <a:rPr lang="en-GB" sz="2800" dirty="0" smtClean="0">
                <a:solidFill>
                  <a:srgbClr val="0AA3D9"/>
                </a:solidFill>
              </a:rPr>
              <a:t>day </a:t>
            </a:r>
            <a:r>
              <a:rPr lang="en-GB" sz="2800" dirty="0" smtClean="0"/>
              <a:t>(phone, electronic apps). </a:t>
            </a:r>
            <a:endParaRPr lang="en-GB" sz="2800" dirty="0"/>
          </a:p>
          <a:p>
            <a:endParaRPr lang="en-GB" sz="2800" dirty="0"/>
          </a:p>
          <a:p>
            <a:pPr>
              <a:buFont typeface="Wingdings" panose="05000000000000000000" pitchFamily="2" charset="2"/>
              <a:buChar char="ü"/>
            </a:pPr>
            <a:r>
              <a:rPr lang="en-GB" sz="2800" dirty="0">
                <a:solidFill>
                  <a:srgbClr val="0AA3D9"/>
                </a:solidFill>
              </a:rPr>
              <a:t>Creating a routine can make you more productive and feels less overwhelming doing tasks</a:t>
            </a:r>
            <a:r>
              <a:rPr lang="en-GB" sz="2800" dirty="0" smtClean="0">
                <a:solidFill>
                  <a:srgbClr val="0AA3D9"/>
                </a:solidFill>
              </a:rPr>
              <a:t>.</a:t>
            </a:r>
          </a:p>
          <a:p>
            <a:pPr lvl="1">
              <a:buFont typeface="Wingdings" panose="05000000000000000000" pitchFamily="2" charset="2"/>
              <a:buChar char="ü"/>
            </a:pPr>
            <a:r>
              <a:rPr lang="en-GB" sz="2400" dirty="0" smtClean="0"/>
              <a:t>Habit formation: it take consistency to build a habit. </a:t>
            </a:r>
          </a:p>
          <a:p>
            <a:pPr lvl="1">
              <a:buFont typeface="Wingdings" panose="05000000000000000000" pitchFamily="2" charset="2"/>
              <a:buChar char="ü"/>
            </a:pPr>
            <a:r>
              <a:rPr lang="en-GB" sz="2400" dirty="0" smtClean="0"/>
              <a:t>A habit at first is effortful, it takes ‘cognitive effort’ to start creating a habit.</a:t>
            </a:r>
          </a:p>
          <a:p>
            <a:pPr lvl="1">
              <a:buFont typeface="Wingdings" panose="05000000000000000000" pitchFamily="2" charset="2"/>
              <a:buChar char="ü"/>
            </a:pPr>
            <a:r>
              <a:rPr lang="en-GB" sz="2400" dirty="0" smtClean="0"/>
              <a:t>Over time, your brain becomes used to this, it takes less ‘brain effort’ and you can build this up more.</a:t>
            </a:r>
          </a:p>
          <a:p>
            <a:pPr lvl="1">
              <a:buFont typeface="Wingdings" panose="05000000000000000000" pitchFamily="2" charset="2"/>
              <a:buChar char="ü"/>
            </a:pPr>
            <a:r>
              <a:rPr lang="en-GB" sz="2400" dirty="0" smtClean="0"/>
              <a:t>If you start with a small habit it is easier to build up from this. </a:t>
            </a:r>
            <a:endParaRPr lang="en-GB" sz="2400" dirty="0"/>
          </a:p>
          <a:p>
            <a:endParaRPr lang="en-GB" sz="2800" dirty="0"/>
          </a:p>
        </p:txBody>
      </p:sp>
    </p:spTree>
    <p:extLst>
      <p:ext uri="{BB962C8B-B14F-4D97-AF65-F5344CB8AC3E}">
        <p14:creationId xmlns:p14="http://schemas.microsoft.com/office/powerpoint/2010/main" val="91722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50800"/>
            <a:ext cx="7924800" cy="946212"/>
          </a:xfrm>
        </p:spPr>
        <p:txBody>
          <a:bodyPr/>
          <a:lstStyle/>
          <a:p>
            <a:r>
              <a:rPr lang="en-GB" b="1" dirty="0" smtClean="0"/>
              <a:t>Creating a routine</a:t>
            </a:r>
            <a:endParaRPr lang="en-GB" b="1" dirty="0"/>
          </a:p>
        </p:txBody>
      </p:sp>
      <p:sp>
        <p:nvSpPr>
          <p:cNvPr id="3" name="Content Placeholder 2"/>
          <p:cNvSpPr>
            <a:spLocks noGrp="1"/>
          </p:cNvSpPr>
          <p:nvPr>
            <p:ph idx="1"/>
          </p:nvPr>
        </p:nvSpPr>
        <p:spPr>
          <a:xfrm>
            <a:off x="110067" y="1352612"/>
            <a:ext cx="9672108" cy="3740088"/>
          </a:xfrm>
        </p:spPr>
        <p:txBody>
          <a:bodyPr>
            <a:normAutofit fontScale="70000" lnSpcReduction="20000"/>
          </a:bodyPr>
          <a:lstStyle/>
          <a:p>
            <a:r>
              <a:rPr lang="en-GB" dirty="0" smtClean="0">
                <a:solidFill>
                  <a:srgbClr val="0AA3D9"/>
                </a:solidFill>
              </a:rPr>
              <a:t>Think about what your ideal day would look like?</a:t>
            </a:r>
          </a:p>
          <a:p>
            <a:pPr lvl="1"/>
            <a:r>
              <a:rPr lang="en-GB" dirty="0" smtClean="0"/>
              <a:t>Ideal time to wake up?</a:t>
            </a:r>
          </a:p>
          <a:p>
            <a:pPr lvl="1"/>
            <a:r>
              <a:rPr lang="en-GB" dirty="0" smtClean="0"/>
              <a:t>Ideal time to feel most motivated to do tasks?</a:t>
            </a:r>
          </a:p>
          <a:p>
            <a:pPr marL="0" indent="0">
              <a:buNone/>
            </a:pPr>
            <a:endParaRPr lang="en-GB" dirty="0" smtClean="0"/>
          </a:p>
          <a:p>
            <a:r>
              <a:rPr lang="en-GB" dirty="0" smtClean="0">
                <a:solidFill>
                  <a:srgbClr val="0AA3D9"/>
                </a:solidFill>
              </a:rPr>
              <a:t>Decide what needs to be in your daily routine by writing all the tasks down on a list that needs to be done every day.</a:t>
            </a:r>
          </a:p>
          <a:p>
            <a:pPr lvl="1"/>
            <a:r>
              <a:rPr lang="en-GB" dirty="0" smtClean="0"/>
              <a:t>This could include the smallest of activities, such as, wake up at 8am, make a hot drink, have a shower, etc.</a:t>
            </a:r>
          </a:p>
          <a:p>
            <a:pPr lvl="1"/>
            <a:endParaRPr lang="en-GB" dirty="0"/>
          </a:p>
          <a:p>
            <a:r>
              <a:rPr lang="en-GB" dirty="0" smtClean="0"/>
              <a:t>Once you have created a list of the things you would like to achieve, it is important to </a:t>
            </a:r>
            <a:r>
              <a:rPr lang="en-GB" dirty="0" smtClean="0">
                <a:solidFill>
                  <a:srgbClr val="0AA3D9"/>
                </a:solidFill>
              </a:rPr>
              <a:t>put these factors </a:t>
            </a:r>
            <a:r>
              <a:rPr lang="en-GB" b="1" u="sng" dirty="0" smtClean="0">
                <a:solidFill>
                  <a:srgbClr val="0AA3D9"/>
                </a:solidFill>
              </a:rPr>
              <a:t>in an order</a:t>
            </a:r>
            <a:r>
              <a:rPr lang="en-GB" dirty="0" smtClean="0">
                <a:solidFill>
                  <a:srgbClr val="0AA3D9"/>
                </a:solidFill>
              </a:rPr>
              <a:t>.</a:t>
            </a:r>
          </a:p>
          <a:p>
            <a:pPr lvl="1"/>
            <a:endParaRPr lang="en-GB"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26" t="14477" r="6384" b="19155"/>
          <a:stretch/>
        </p:blipFill>
        <p:spPr bwMode="auto">
          <a:xfrm>
            <a:off x="2311400" y="5168900"/>
            <a:ext cx="5296958" cy="1562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321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77800"/>
            <a:ext cx="7924800" cy="895412"/>
          </a:xfrm>
        </p:spPr>
        <p:txBody>
          <a:bodyPr>
            <a:normAutofit/>
          </a:bodyPr>
          <a:lstStyle/>
          <a:p>
            <a:r>
              <a:rPr lang="en-GB" b="1" dirty="0" smtClean="0"/>
              <a:t>Creating a routine continued…</a:t>
            </a:r>
            <a:endParaRPr lang="en-GB" b="1" dirty="0"/>
          </a:p>
        </p:txBody>
      </p:sp>
      <p:sp>
        <p:nvSpPr>
          <p:cNvPr id="3" name="Content Placeholder 2"/>
          <p:cNvSpPr>
            <a:spLocks noGrp="1"/>
          </p:cNvSpPr>
          <p:nvPr>
            <p:ph idx="1"/>
          </p:nvPr>
        </p:nvSpPr>
        <p:spPr>
          <a:xfrm>
            <a:off x="110067" y="1593912"/>
            <a:ext cx="5957358" cy="5264088"/>
          </a:xfrm>
        </p:spPr>
        <p:txBody>
          <a:bodyPr>
            <a:normAutofit/>
          </a:bodyPr>
          <a:lstStyle/>
          <a:p>
            <a:r>
              <a:rPr lang="en-GB" sz="2800" dirty="0" smtClean="0">
                <a:solidFill>
                  <a:srgbClr val="0AA3D9"/>
                </a:solidFill>
              </a:rPr>
              <a:t>Structuring/ordering </a:t>
            </a:r>
            <a:r>
              <a:rPr lang="en-GB" sz="2800" dirty="0">
                <a:solidFill>
                  <a:srgbClr val="0AA3D9"/>
                </a:solidFill>
              </a:rPr>
              <a:t>your day</a:t>
            </a:r>
          </a:p>
          <a:p>
            <a:pPr lvl="1"/>
            <a:r>
              <a:rPr lang="en-GB" sz="2400" dirty="0"/>
              <a:t>Think about when you work best and group tasks that are harder for those time periods. Put this into your routine. </a:t>
            </a:r>
          </a:p>
          <a:p>
            <a:pPr lvl="1"/>
            <a:r>
              <a:rPr lang="en-GB" sz="2400" dirty="0"/>
              <a:t>Schedule in time for flexibility, and/or spontaneous activities. </a:t>
            </a:r>
          </a:p>
          <a:p>
            <a:pPr lvl="1"/>
            <a:endParaRPr lang="en-GB" sz="2400" dirty="0"/>
          </a:p>
          <a:p>
            <a:r>
              <a:rPr lang="en-GB" sz="2800" dirty="0">
                <a:solidFill>
                  <a:srgbClr val="0AA3D9"/>
                </a:solidFill>
              </a:rPr>
              <a:t>Get specific </a:t>
            </a:r>
          </a:p>
          <a:p>
            <a:pPr lvl="1"/>
            <a:r>
              <a:rPr lang="en-GB" sz="2400" dirty="0"/>
              <a:t>Write down the timings of when you want to do these things, be realistic!</a:t>
            </a:r>
          </a:p>
          <a:p>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33" t="4242" r="6140"/>
          <a:stretch/>
        </p:blipFill>
        <p:spPr bwMode="auto">
          <a:xfrm>
            <a:off x="6067425" y="1854200"/>
            <a:ext cx="3140308" cy="317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394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0402" y="230188"/>
            <a:ext cx="4930307" cy="631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5158" y="12604"/>
            <a:ext cx="5475817" cy="674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53342" y="2171700"/>
            <a:ext cx="3136900" cy="369332"/>
          </a:xfrm>
          <a:prstGeom prst="rect">
            <a:avLst/>
          </a:prstGeom>
          <a:solidFill>
            <a:srgbClr val="92D050"/>
          </a:solidFill>
        </p:spPr>
        <p:txBody>
          <a:bodyPr wrap="square" rtlCol="0">
            <a:spAutoFit/>
          </a:bodyPr>
          <a:lstStyle/>
          <a:p>
            <a:r>
              <a:rPr lang="en-GB" dirty="0" smtClean="0">
                <a:solidFill>
                  <a:schemeClr val="bg1"/>
                </a:solidFill>
              </a:rPr>
              <a:t>Wake up at 7am</a:t>
            </a:r>
            <a:endParaRPr lang="en-GB" dirty="0">
              <a:solidFill>
                <a:schemeClr val="bg1"/>
              </a:solidFill>
            </a:endParaRPr>
          </a:p>
        </p:txBody>
      </p:sp>
      <p:sp>
        <p:nvSpPr>
          <p:cNvPr id="6" name="TextBox 5"/>
          <p:cNvSpPr txBox="1"/>
          <p:nvPr/>
        </p:nvSpPr>
        <p:spPr>
          <a:xfrm>
            <a:off x="3439584" y="2610366"/>
            <a:ext cx="3150658" cy="369332"/>
          </a:xfrm>
          <a:prstGeom prst="rect">
            <a:avLst/>
          </a:prstGeom>
          <a:solidFill>
            <a:srgbClr val="92D050"/>
          </a:solidFill>
        </p:spPr>
        <p:txBody>
          <a:bodyPr wrap="square" rtlCol="0">
            <a:spAutoFit/>
          </a:bodyPr>
          <a:lstStyle/>
          <a:p>
            <a:r>
              <a:rPr lang="en-GB" dirty="0" smtClean="0">
                <a:solidFill>
                  <a:schemeClr val="bg1"/>
                </a:solidFill>
              </a:rPr>
              <a:t>Eat breakfast at 7:30am</a:t>
            </a:r>
            <a:endParaRPr lang="en-GB" dirty="0">
              <a:solidFill>
                <a:schemeClr val="bg1"/>
              </a:solidFill>
            </a:endParaRPr>
          </a:p>
        </p:txBody>
      </p:sp>
      <p:sp>
        <p:nvSpPr>
          <p:cNvPr id="7" name="TextBox 6"/>
          <p:cNvSpPr txBox="1"/>
          <p:nvPr/>
        </p:nvSpPr>
        <p:spPr>
          <a:xfrm>
            <a:off x="3439583" y="3060700"/>
            <a:ext cx="3136900" cy="369332"/>
          </a:xfrm>
          <a:prstGeom prst="rect">
            <a:avLst/>
          </a:prstGeom>
          <a:solidFill>
            <a:srgbClr val="92D050"/>
          </a:solidFill>
        </p:spPr>
        <p:txBody>
          <a:bodyPr wrap="square" rtlCol="0">
            <a:spAutoFit/>
          </a:bodyPr>
          <a:lstStyle/>
          <a:p>
            <a:r>
              <a:rPr lang="en-GB" dirty="0">
                <a:solidFill>
                  <a:schemeClr val="bg1"/>
                </a:solidFill>
              </a:rPr>
              <a:t>S</a:t>
            </a:r>
            <a:r>
              <a:rPr lang="en-GB" dirty="0" smtClean="0">
                <a:solidFill>
                  <a:schemeClr val="bg1"/>
                </a:solidFill>
              </a:rPr>
              <a:t>hower, dressed at 8am</a:t>
            </a:r>
            <a:endParaRPr lang="en-GB" dirty="0">
              <a:solidFill>
                <a:schemeClr val="bg1"/>
              </a:solidFill>
            </a:endParaRPr>
          </a:p>
        </p:txBody>
      </p:sp>
      <p:sp>
        <p:nvSpPr>
          <p:cNvPr id="8" name="TextBox 7"/>
          <p:cNvSpPr txBox="1"/>
          <p:nvPr/>
        </p:nvSpPr>
        <p:spPr>
          <a:xfrm>
            <a:off x="3439583" y="3492500"/>
            <a:ext cx="3274483" cy="369332"/>
          </a:xfrm>
          <a:prstGeom prst="rect">
            <a:avLst/>
          </a:prstGeom>
          <a:solidFill>
            <a:srgbClr val="92D050"/>
          </a:solidFill>
        </p:spPr>
        <p:txBody>
          <a:bodyPr wrap="square" rtlCol="0">
            <a:spAutoFit/>
          </a:bodyPr>
          <a:lstStyle/>
          <a:p>
            <a:r>
              <a:rPr lang="en-GB" dirty="0" smtClean="0">
                <a:solidFill>
                  <a:schemeClr val="bg1"/>
                </a:solidFill>
              </a:rPr>
              <a:t>Do errands at 9am -12pm</a:t>
            </a:r>
            <a:endParaRPr lang="en-GB" dirty="0">
              <a:solidFill>
                <a:schemeClr val="bg1"/>
              </a:solidFill>
            </a:endParaRPr>
          </a:p>
        </p:txBody>
      </p:sp>
      <p:sp>
        <p:nvSpPr>
          <p:cNvPr id="9" name="TextBox 8"/>
          <p:cNvSpPr txBox="1"/>
          <p:nvPr/>
        </p:nvSpPr>
        <p:spPr>
          <a:xfrm>
            <a:off x="3453342" y="3937000"/>
            <a:ext cx="3136900" cy="369332"/>
          </a:xfrm>
          <a:prstGeom prst="rect">
            <a:avLst/>
          </a:prstGeom>
          <a:solidFill>
            <a:srgbClr val="92D050"/>
          </a:solidFill>
        </p:spPr>
        <p:txBody>
          <a:bodyPr wrap="square" rtlCol="0">
            <a:spAutoFit/>
          </a:bodyPr>
          <a:lstStyle/>
          <a:p>
            <a:r>
              <a:rPr lang="en-GB" dirty="0" smtClean="0">
                <a:solidFill>
                  <a:schemeClr val="bg1"/>
                </a:solidFill>
              </a:rPr>
              <a:t>Lunch 12pm</a:t>
            </a:r>
            <a:endParaRPr lang="en-GB" dirty="0">
              <a:solidFill>
                <a:schemeClr val="bg1"/>
              </a:solidFill>
            </a:endParaRPr>
          </a:p>
        </p:txBody>
      </p:sp>
      <p:sp>
        <p:nvSpPr>
          <p:cNvPr id="10" name="TextBox 9"/>
          <p:cNvSpPr txBox="1"/>
          <p:nvPr/>
        </p:nvSpPr>
        <p:spPr>
          <a:xfrm>
            <a:off x="3453342" y="4381500"/>
            <a:ext cx="3136900" cy="369332"/>
          </a:xfrm>
          <a:prstGeom prst="rect">
            <a:avLst/>
          </a:prstGeom>
          <a:solidFill>
            <a:srgbClr val="92D050"/>
          </a:solidFill>
        </p:spPr>
        <p:txBody>
          <a:bodyPr wrap="square" rtlCol="0">
            <a:spAutoFit/>
          </a:bodyPr>
          <a:lstStyle/>
          <a:p>
            <a:r>
              <a:rPr lang="en-GB" dirty="0" smtClean="0">
                <a:solidFill>
                  <a:schemeClr val="bg1"/>
                </a:solidFill>
              </a:rPr>
              <a:t>Exercise 1-2pm</a:t>
            </a:r>
            <a:endParaRPr lang="en-GB" dirty="0">
              <a:solidFill>
                <a:schemeClr val="bg1"/>
              </a:solidFill>
            </a:endParaRPr>
          </a:p>
        </p:txBody>
      </p:sp>
      <p:sp>
        <p:nvSpPr>
          <p:cNvPr id="11" name="TextBox 10"/>
          <p:cNvSpPr txBox="1"/>
          <p:nvPr/>
        </p:nvSpPr>
        <p:spPr>
          <a:xfrm>
            <a:off x="3439583" y="4826000"/>
            <a:ext cx="3136900" cy="369332"/>
          </a:xfrm>
          <a:prstGeom prst="rect">
            <a:avLst/>
          </a:prstGeom>
          <a:solidFill>
            <a:srgbClr val="92D050"/>
          </a:solidFill>
        </p:spPr>
        <p:txBody>
          <a:bodyPr wrap="square" rtlCol="0">
            <a:spAutoFit/>
          </a:bodyPr>
          <a:lstStyle/>
          <a:p>
            <a:r>
              <a:rPr lang="en-GB" dirty="0" smtClean="0">
                <a:solidFill>
                  <a:schemeClr val="bg1"/>
                </a:solidFill>
              </a:rPr>
              <a:t>Chores and cook 2-6pm</a:t>
            </a:r>
            <a:endParaRPr lang="en-GB" dirty="0">
              <a:solidFill>
                <a:schemeClr val="bg1"/>
              </a:solidFill>
            </a:endParaRPr>
          </a:p>
        </p:txBody>
      </p:sp>
      <p:sp>
        <p:nvSpPr>
          <p:cNvPr id="12" name="TextBox 11"/>
          <p:cNvSpPr txBox="1"/>
          <p:nvPr/>
        </p:nvSpPr>
        <p:spPr>
          <a:xfrm>
            <a:off x="3439583" y="5258832"/>
            <a:ext cx="3136900" cy="369332"/>
          </a:xfrm>
          <a:prstGeom prst="rect">
            <a:avLst/>
          </a:prstGeom>
          <a:solidFill>
            <a:srgbClr val="92D050"/>
          </a:solidFill>
        </p:spPr>
        <p:txBody>
          <a:bodyPr wrap="square" rtlCol="0">
            <a:spAutoFit/>
          </a:bodyPr>
          <a:lstStyle/>
          <a:p>
            <a:r>
              <a:rPr lang="en-GB" dirty="0" smtClean="0">
                <a:solidFill>
                  <a:schemeClr val="bg1"/>
                </a:solidFill>
              </a:rPr>
              <a:t>Eat dinner at 6pm</a:t>
            </a:r>
            <a:endParaRPr lang="en-GB" dirty="0">
              <a:solidFill>
                <a:schemeClr val="bg1"/>
              </a:solidFill>
            </a:endParaRPr>
          </a:p>
        </p:txBody>
      </p:sp>
      <p:sp>
        <p:nvSpPr>
          <p:cNvPr id="13" name="TextBox 12"/>
          <p:cNvSpPr txBox="1"/>
          <p:nvPr/>
        </p:nvSpPr>
        <p:spPr>
          <a:xfrm>
            <a:off x="3453342" y="6136164"/>
            <a:ext cx="3136900" cy="369332"/>
          </a:xfrm>
          <a:prstGeom prst="rect">
            <a:avLst/>
          </a:prstGeom>
          <a:solidFill>
            <a:srgbClr val="92D050"/>
          </a:solidFill>
        </p:spPr>
        <p:txBody>
          <a:bodyPr wrap="square" rtlCol="0">
            <a:spAutoFit/>
          </a:bodyPr>
          <a:lstStyle/>
          <a:p>
            <a:r>
              <a:rPr lang="en-GB" dirty="0" smtClean="0">
                <a:solidFill>
                  <a:schemeClr val="bg1"/>
                </a:solidFill>
              </a:rPr>
              <a:t>Night-time routine at 9pm</a:t>
            </a:r>
            <a:endParaRPr lang="en-GB" dirty="0">
              <a:solidFill>
                <a:schemeClr val="bg1"/>
              </a:solidFill>
            </a:endParaRPr>
          </a:p>
        </p:txBody>
      </p:sp>
      <p:sp>
        <p:nvSpPr>
          <p:cNvPr id="14" name="TextBox 13"/>
          <p:cNvSpPr txBox="1"/>
          <p:nvPr/>
        </p:nvSpPr>
        <p:spPr>
          <a:xfrm>
            <a:off x="3439583" y="5705396"/>
            <a:ext cx="3136900" cy="369332"/>
          </a:xfrm>
          <a:prstGeom prst="rect">
            <a:avLst/>
          </a:prstGeom>
          <a:solidFill>
            <a:srgbClr val="92D050"/>
          </a:solidFill>
        </p:spPr>
        <p:txBody>
          <a:bodyPr wrap="square" rtlCol="0">
            <a:spAutoFit/>
          </a:bodyPr>
          <a:lstStyle/>
          <a:p>
            <a:r>
              <a:rPr lang="en-GB" dirty="0" smtClean="0">
                <a:solidFill>
                  <a:schemeClr val="bg1"/>
                </a:solidFill>
              </a:rPr>
              <a:t>Relax 6:30pm onwards</a:t>
            </a:r>
            <a:endParaRPr lang="en-GB" dirty="0">
              <a:solidFill>
                <a:schemeClr val="bg1"/>
              </a:solidFill>
            </a:endParaRPr>
          </a:p>
        </p:txBody>
      </p:sp>
    </p:spTree>
    <p:extLst>
      <p:ext uri="{BB962C8B-B14F-4D97-AF65-F5344CB8AC3E}">
        <p14:creationId xmlns:p14="http://schemas.microsoft.com/office/powerpoint/2010/main" val="2500336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ind is just like a muscle | Mindfulness, Muscle, Exerc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79" y="448831"/>
            <a:ext cx="9088142" cy="5075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Methods to Enhance Your Brain for Greater Productivity - ColoradoBiz  Magazine"/>
          <p:cNvPicPr>
            <a:picLocks noChangeAspect="1" noChangeArrowheads="1"/>
          </p:cNvPicPr>
          <p:nvPr/>
        </p:nvPicPr>
        <p:blipFill rotWithShape="1">
          <a:blip r:embed="rId3">
            <a:extLst>
              <a:ext uri="{28A0092B-C50C-407E-A947-70E740481C1C}">
                <a14:useLocalDpi xmlns:a14="http://schemas.microsoft.com/office/drawing/2010/main" val="0"/>
              </a:ext>
            </a:extLst>
          </a:blip>
          <a:srcRect l="11866" t="8517" r="10267" b="8716"/>
          <a:stretch/>
        </p:blipFill>
        <p:spPr bwMode="auto">
          <a:xfrm>
            <a:off x="3536271" y="4774186"/>
            <a:ext cx="2985558" cy="195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76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7924800" cy="870012"/>
          </a:xfrm>
        </p:spPr>
        <p:txBody>
          <a:bodyPr/>
          <a:lstStyle/>
          <a:p>
            <a:r>
              <a:rPr lang="en-GB" b="1" dirty="0" smtClean="0"/>
              <a:t>Takeaway from this session</a:t>
            </a:r>
            <a:endParaRPr lang="en-GB" b="1" dirty="0"/>
          </a:p>
        </p:txBody>
      </p:sp>
      <p:sp>
        <p:nvSpPr>
          <p:cNvPr id="3" name="Content Placeholder 2"/>
          <p:cNvSpPr>
            <a:spLocks noGrp="1"/>
          </p:cNvSpPr>
          <p:nvPr>
            <p:ph idx="1"/>
          </p:nvPr>
        </p:nvSpPr>
        <p:spPr>
          <a:xfrm>
            <a:off x="165100" y="1219201"/>
            <a:ext cx="9617075" cy="5422900"/>
          </a:xfrm>
        </p:spPr>
        <p:txBody>
          <a:bodyPr>
            <a:noAutofit/>
          </a:bodyPr>
          <a:lstStyle/>
          <a:p>
            <a:r>
              <a:rPr lang="en-GB" sz="2400" dirty="0" smtClean="0"/>
              <a:t>Create your pre-task routine to help your mind to focus.</a:t>
            </a:r>
          </a:p>
          <a:p>
            <a:endParaRPr lang="en-GB" sz="2400" dirty="0" smtClean="0"/>
          </a:p>
          <a:p>
            <a:r>
              <a:rPr lang="en-GB" sz="2400" dirty="0" smtClean="0"/>
              <a:t>Time your attention span, and figure out how much to increase it by gradually. Try your best to stick with it. </a:t>
            </a:r>
          </a:p>
          <a:p>
            <a:endParaRPr lang="en-GB" sz="2400" dirty="0" smtClean="0"/>
          </a:p>
          <a:p>
            <a:r>
              <a:rPr lang="en-GB" sz="2400" dirty="0" smtClean="0"/>
              <a:t>Sort out your environment to complete tasks.</a:t>
            </a:r>
          </a:p>
          <a:p>
            <a:endParaRPr lang="en-GB" sz="2400" dirty="0"/>
          </a:p>
          <a:p>
            <a:r>
              <a:rPr lang="en-GB" sz="2400" dirty="0" smtClean="0"/>
              <a:t>Create a routine and adjust if need be. </a:t>
            </a:r>
          </a:p>
          <a:p>
            <a:endParaRPr lang="en-GB" sz="2400" dirty="0"/>
          </a:p>
          <a:p>
            <a:r>
              <a:rPr lang="en-GB" sz="2400" dirty="0" smtClean="0"/>
              <a:t>Write down on paper/write an electronic note any time you get a distracting thought whilst doing something. </a:t>
            </a:r>
          </a:p>
          <a:p>
            <a:endParaRPr lang="en-GB" sz="2400" dirty="0"/>
          </a:p>
          <a:p>
            <a:r>
              <a:rPr lang="en-GB" sz="2400" dirty="0"/>
              <a:t>Practice an activity of mindfulness each day. </a:t>
            </a:r>
          </a:p>
        </p:txBody>
      </p:sp>
    </p:spTree>
    <p:extLst>
      <p:ext uri="{BB962C8B-B14F-4D97-AF65-F5344CB8AC3E}">
        <p14:creationId xmlns:p14="http://schemas.microsoft.com/office/powerpoint/2010/main" val="197997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83" y="262016"/>
            <a:ext cx="7924800" cy="1154097"/>
          </a:xfrm>
        </p:spPr>
        <p:txBody>
          <a:bodyPr/>
          <a:lstStyle/>
          <a:p>
            <a:r>
              <a:rPr lang="en-GB" b="1" u="sng" dirty="0" smtClean="0"/>
              <a:t>Overview of programme</a:t>
            </a:r>
            <a:endParaRPr lang="en-GB" b="1" u="sng" dirty="0"/>
          </a:p>
        </p:txBody>
      </p:sp>
      <p:sp>
        <p:nvSpPr>
          <p:cNvPr id="3" name="Content Placeholder 2"/>
          <p:cNvSpPr>
            <a:spLocks noGrp="1"/>
          </p:cNvSpPr>
          <p:nvPr>
            <p:ph idx="1"/>
          </p:nvPr>
        </p:nvSpPr>
        <p:spPr>
          <a:xfrm>
            <a:off x="467783" y="1868134"/>
            <a:ext cx="9218083" cy="4761267"/>
          </a:xfrm>
        </p:spPr>
        <p:txBody>
          <a:bodyPr>
            <a:normAutofit/>
          </a:bodyPr>
          <a:lstStyle/>
          <a:p>
            <a:r>
              <a:rPr lang="en-GB" sz="2800" b="1" dirty="0" smtClean="0">
                <a:solidFill>
                  <a:srgbClr val="172B7D"/>
                </a:solidFill>
              </a:rPr>
              <a:t>Session 1:</a:t>
            </a:r>
            <a:r>
              <a:rPr lang="en-GB" sz="2800" dirty="0" smtClean="0">
                <a:solidFill>
                  <a:srgbClr val="172B7D"/>
                </a:solidFill>
              </a:rPr>
              <a:t> </a:t>
            </a:r>
            <a:r>
              <a:rPr lang="en-GB" sz="2800" dirty="0" smtClean="0"/>
              <a:t>Introduction to ADHD</a:t>
            </a:r>
          </a:p>
          <a:p>
            <a:pPr marL="0" indent="0">
              <a:buNone/>
            </a:pPr>
            <a:endParaRPr lang="en-GB" sz="2800" dirty="0" smtClean="0"/>
          </a:p>
          <a:p>
            <a:r>
              <a:rPr lang="en-GB" sz="2800" b="1" dirty="0" smtClean="0">
                <a:solidFill>
                  <a:srgbClr val="172B7D"/>
                </a:solidFill>
              </a:rPr>
              <a:t>Session 2:</a:t>
            </a:r>
            <a:r>
              <a:rPr lang="en-GB" sz="2800" dirty="0" smtClean="0">
                <a:solidFill>
                  <a:srgbClr val="172B7D"/>
                </a:solidFill>
              </a:rPr>
              <a:t> </a:t>
            </a:r>
            <a:r>
              <a:rPr lang="en-GB" sz="2800" dirty="0" smtClean="0"/>
              <a:t>Neurocognitive strategies (Part 1)</a:t>
            </a:r>
          </a:p>
          <a:p>
            <a:endParaRPr lang="en-GB" sz="2800" dirty="0" smtClean="0"/>
          </a:p>
          <a:p>
            <a:r>
              <a:rPr lang="en-GB" sz="2800" b="1" dirty="0" smtClean="0">
                <a:solidFill>
                  <a:srgbClr val="172B7D"/>
                </a:solidFill>
              </a:rPr>
              <a:t>Session 3:</a:t>
            </a:r>
            <a:r>
              <a:rPr lang="en-GB" sz="2800" dirty="0" smtClean="0">
                <a:solidFill>
                  <a:srgbClr val="172B7D"/>
                </a:solidFill>
              </a:rPr>
              <a:t> </a:t>
            </a:r>
            <a:r>
              <a:rPr lang="en-GB" sz="2800" dirty="0" smtClean="0"/>
              <a:t>Neurocognitive strategies (Part 2)</a:t>
            </a:r>
          </a:p>
          <a:p>
            <a:endParaRPr lang="en-GB" sz="2800" dirty="0" smtClean="0"/>
          </a:p>
          <a:p>
            <a:r>
              <a:rPr lang="en-GB" sz="2800" b="1" dirty="0" smtClean="0">
                <a:solidFill>
                  <a:srgbClr val="172B7D"/>
                </a:solidFill>
              </a:rPr>
              <a:t>Session 4:</a:t>
            </a:r>
            <a:r>
              <a:rPr lang="en-GB" sz="2800" dirty="0" smtClean="0">
                <a:solidFill>
                  <a:srgbClr val="172B7D"/>
                </a:solidFill>
              </a:rPr>
              <a:t> </a:t>
            </a:r>
            <a:r>
              <a:rPr lang="en-GB" sz="2800" dirty="0" smtClean="0"/>
              <a:t>Emotional regulation and social 				   interaction skills</a:t>
            </a:r>
            <a:endParaRPr lang="en-GB" sz="2800" dirty="0"/>
          </a:p>
        </p:txBody>
      </p:sp>
    </p:spTree>
    <p:extLst>
      <p:ext uri="{BB962C8B-B14F-4D97-AF65-F5344CB8AC3E}">
        <p14:creationId xmlns:p14="http://schemas.microsoft.com/office/powerpoint/2010/main" val="5481012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2" y="198516"/>
            <a:ext cx="7924800" cy="1154097"/>
          </a:xfrm>
        </p:spPr>
        <p:txBody>
          <a:bodyPr/>
          <a:lstStyle/>
          <a:p>
            <a:r>
              <a:rPr lang="en-GB" u="sng" dirty="0" smtClean="0"/>
              <a:t>Mindfulness exercise</a:t>
            </a:r>
            <a:endParaRPr lang="en-GB" u="sng" dirty="0"/>
          </a:p>
        </p:txBody>
      </p:sp>
      <p:sp>
        <p:nvSpPr>
          <p:cNvPr id="3" name="Content Placeholder 2"/>
          <p:cNvSpPr>
            <a:spLocks noGrp="1"/>
          </p:cNvSpPr>
          <p:nvPr>
            <p:ph idx="1"/>
          </p:nvPr>
        </p:nvSpPr>
        <p:spPr>
          <a:xfrm>
            <a:off x="628433" y="1715734"/>
            <a:ext cx="9167500" cy="4875567"/>
          </a:xfrm>
        </p:spPr>
        <p:txBody>
          <a:bodyPr/>
          <a:lstStyle/>
          <a:p>
            <a:r>
              <a:rPr lang="en-GB" dirty="0" smtClean="0"/>
              <a:t>Grounding your </a:t>
            </a:r>
            <a:r>
              <a:rPr lang="en-GB" dirty="0" smtClean="0"/>
              <a:t>attention using your senses.</a:t>
            </a:r>
            <a:endParaRPr lang="en-GB" dirty="0" smtClean="0"/>
          </a:p>
          <a:p>
            <a:endParaRPr lang="en-GB" dirty="0"/>
          </a:p>
          <a:p>
            <a:r>
              <a:rPr lang="en-GB" dirty="0" smtClean="0">
                <a:solidFill>
                  <a:srgbClr val="0AA3D9"/>
                </a:solidFill>
              </a:rPr>
              <a:t>5 </a:t>
            </a:r>
            <a:r>
              <a:rPr lang="mr-IN" dirty="0" smtClean="0">
                <a:solidFill>
                  <a:srgbClr val="0AA3D9"/>
                </a:solidFill>
              </a:rPr>
              <a:t>–</a:t>
            </a:r>
            <a:r>
              <a:rPr lang="en-GB" dirty="0" smtClean="0">
                <a:solidFill>
                  <a:srgbClr val="0AA3D9"/>
                </a:solidFill>
              </a:rPr>
              <a:t> things you can see</a:t>
            </a:r>
            <a:endParaRPr lang="en-GB" dirty="0" smtClean="0">
              <a:solidFill>
                <a:srgbClr val="0AA3D9"/>
              </a:solidFill>
            </a:endParaRPr>
          </a:p>
          <a:p>
            <a:r>
              <a:rPr lang="en-GB" dirty="0" smtClean="0">
                <a:solidFill>
                  <a:srgbClr val="0AA3D9"/>
                </a:solidFill>
              </a:rPr>
              <a:t>4 </a:t>
            </a:r>
            <a:r>
              <a:rPr lang="mr-IN" dirty="0" smtClean="0">
                <a:solidFill>
                  <a:srgbClr val="0AA3D9"/>
                </a:solidFill>
              </a:rPr>
              <a:t>–</a:t>
            </a:r>
            <a:r>
              <a:rPr lang="en-GB" dirty="0" smtClean="0">
                <a:solidFill>
                  <a:srgbClr val="0AA3D9"/>
                </a:solidFill>
              </a:rPr>
              <a:t> things you can touch</a:t>
            </a:r>
            <a:endParaRPr lang="en-GB" dirty="0" smtClean="0">
              <a:solidFill>
                <a:srgbClr val="0AA3D9"/>
              </a:solidFill>
            </a:endParaRPr>
          </a:p>
          <a:p>
            <a:r>
              <a:rPr lang="en-GB" dirty="0" smtClean="0">
                <a:solidFill>
                  <a:srgbClr val="0AA3D9"/>
                </a:solidFill>
              </a:rPr>
              <a:t>3 </a:t>
            </a:r>
            <a:r>
              <a:rPr lang="mr-IN" dirty="0" smtClean="0">
                <a:solidFill>
                  <a:srgbClr val="0AA3D9"/>
                </a:solidFill>
              </a:rPr>
              <a:t>–</a:t>
            </a:r>
            <a:r>
              <a:rPr lang="en-GB" dirty="0" smtClean="0">
                <a:solidFill>
                  <a:srgbClr val="0AA3D9"/>
                </a:solidFill>
              </a:rPr>
              <a:t> things you can hear</a:t>
            </a:r>
            <a:endParaRPr lang="en-GB" dirty="0" smtClean="0">
              <a:solidFill>
                <a:srgbClr val="0AA3D9"/>
              </a:solidFill>
            </a:endParaRPr>
          </a:p>
          <a:p>
            <a:r>
              <a:rPr lang="en-GB" dirty="0" smtClean="0">
                <a:solidFill>
                  <a:srgbClr val="0AA3D9"/>
                </a:solidFill>
              </a:rPr>
              <a:t>2 </a:t>
            </a:r>
            <a:r>
              <a:rPr lang="mr-IN" dirty="0" smtClean="0">
                <a:solidFill>
                  <a:srgbClr val="0AA3D9"/>
                </a:solidFill>
              </a:rPr>
              <a:t>–</a:t>
            </a:r>
            <a:r>
              <a:rPr lang="en-GB" dirty="0" smtClean="0">
                <a:solidFill>
                  <a:srgbClr val="0AA3D9"/>
                </a:solidFill>
              </a:rPr>
              <a:t> things you can smell</a:t>
            </a:r>
            <a:endParaRPr lang="en-GB" dirty="0" smtClean="0">
              <a:solidFill>
                <a:srgbClr val="0AA3D9"/>
              </a:solidFill>
            </a:endParaRPr>
          </a:p>
          <a:p>
            <a:r>
              <a:rPr lang="en-GB" dirty="0" smtClean="0">
                <a:solidFill>
                  <a:srgbClr val="0AA3D9"/>
                </a:solidFill>
              </a:rPr>
              <a:t>1 </a:t>
            </a:r>
            <a:r>
              <a:rPr lang="mr-IN" dirty="0" smtClean="0">
                <a:solidFill>
                  <a:srgbClr val="0AA3D9"/>
                </a:solidFill>
              </a:rPr>
              <a:t>–</a:t>
            </a:r>
            <a:r>
              <a:rPr lang="en-GB" dirty="0" smtClean="0">
                <a:solidFill>
                  <a:srgbClr val="0AA3D9"/>
                </a:solidFill>
              </a:rPr>
              <a:t> thing you can taste</a:t>
            </a:r>
            <a:endParaRPr lang="en-GB" dirty="0">
              <a:solidFill>
                <a:srgbClr val="0AA3D9"/>
              </a:solidFill>
            </a:endParaRPr>
          </a:p>
        </p:txBody>
      </p:sp>
    </p:spTree>
    <p:extLst>
      <p:ext uri="{BB962C8B-B14F-4D97-AF65-F5344CB8AC3E}">
        <p14:creationId xmlns:p14="http://schemas.microsoft.com/office/powerpoint/2010/main" val="172054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35050"/>
            <a:ext cx="8915400" cy="5253306"/>
          </a:xfrm>
        </p:spPr>
        <p:txBody>
          <a:bodyPr>
            <a:normAutofit/>
          </a:bodyPr>
          <a:lstStyle/>
          <a:p>
            <a:pPr algn="ctr"/>
            <a:r>
              <a:rPr lang="en-GB" b="1" dirty="0" smtClean="0"/>
              <a:t>This is the end of Session 2. </a:t>
            </a:r>
            <a:br>
              <a:rPr lang="en-GB" b="1" dirty="0" smtClean="0"/>
            </a:br>
            <a:r>
              <a:rPr lang="en-GB" b="1" dirty="0"/>
              <a:t/>
            </a:r>
            <a:br>
              <a:rPr lang="en-GB" b="1" dirty="0"/>
            </a:br>
            <a:r>
              <a:rPr lang="en-GB" b="1" dirty="0" smtClean="0"/>
              <a:t>Thank you!</a:t>
            </a:r>
            <a:br>
              <a:rPr lang="en-GB" b="1" dirty="0" smtClean="0"/>
            </a:br>
            <a:r>
              <a:rPr lang="en-GB" b="1" dirty="0"/>
              <a:t/>
            </a:r>
            <a:br>
              <a:rPr lang="en-GB" b="1" dirty="0"/>
            </a:br>
            <a:r>
              <a:rPr lang="en-GB" b="1" dirty="0" smtClean="0"/>
              <a:t/>
            </a:r>
            <a:br>
              <a:rPr lang="en-GB" b="1" dirty="0" smtClean="0"/>
            </a:br>
            <a:r>
              <a:rPr lang="en-GB" b="1" dirty="0" smtClean="0">
                <a:solidFill>
                  <a:srgbClr val="0AA3D9"/>
                </a:solidFill>
              </a:rPr>
              <a:t>Any questions?</a:t>
            </a:r>
            <a:endParaRPr lang="en-GB" b="1" dirty="0">
              <a:solidFill>
                <a:srgbClr val="0AA3D9"/>
              </a:solidFill>
            </a:endParaRPr>
          </a:p>
        </p:txBody>
      </p:sp>
    </p:spTree>
    <p:extLst>
      <p:ext uri="{BB962C8B-B14F-4D97-AF65-F5344CB8AC3E}">
        <p14:creationId xmlns:p14="http://schemas.microsoft.com/office/powerpoint/2010/main" val="3019968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4000" dirty="0" smtClean="0"/>
          </a:p>
          <a:p>
            <a:pPr marL="0" indent="0" algn="ctr">
              <a:buNone/>
            </a:pPr>
            <a:endParaRPr lang="en-GB" sz="4000" dirty="0"/>
          </a:p>
          <a:p>
            <a:pPr marL="0" indent="0" algn="ctr">
              <a:buNone/>
            </a:pPr>
            <a:r>
              <a:rPr lang="en-GB" sz="4000" dirty="0" err="1" smtClean="0"/>
              <a:t>adhd.webador.co.uk</a:t>
            </a:r>
            <a:endParaRPr lang="en-GB" sz="4000" dirty="0"/>
          </a:p>
        </p:txBody>
      </p:sp>
    </p:spTree>
    <p:extLst>
      <p:ext uri="{BB962C8B-B14F-4D97-AF65-F5344CB8AC3E}">
        <p14:creationId xmlns:p14="http://schemas.microsoft.com/office/powerpoint/2010/main" val="264367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56" y="648873"/>
            <a:ext cx="9410700" cy="1143000"/>
          </a:xfrm>
        </p:spPr>
        <p:txBody>
          <a:bodyPr>
            <a:normAutofit fontScale="90000"/>
          </a:bodyPr>
          <a:lstStyle/>
          <a:p>
            <a:r>
              <a:rPr lang="en-GB" b="1" dirty="0" smtClean="0"/>
              <a:t>Session 2 contents</a:t>
            </a:r>
            <a:r>
              <a:rPr lang="en-GB" dirty="0" smtClean="0"/>
              <a:t/>
            </a:r>
            <a:br>
              <a:rPr lang="en-GB" dirty="0" smtClean="0"/>
            </a:br>
            <a:r>
              <a:rPr lang="en-GB" u="sng" dirty="0" smtClean="0"/>
              <a:t>Neurocognitive strategies (Part 1)</a:t>
            </a:r>
            <a:br>
              <a:rPr lang="en-GB" u="sng" dirty="0" smtClean="0"/>
            </a:br>
            <a:endParaRPr lang="en-GB" dirty="0"/>
          </a:p>
        </p:txBody>
      </p:sp>
      <p:sp>
        <p:nvSpPr>
          <p:cNvPr id="3" name="Content Placeholder 2"/>
          <p:cNvSpPr>
            <a:spLocks noGrp="1"/>
          </p:cNvSpPr>
          <p:nvPr>
            <p:ph idx="1"/>
          </p:nvPr>
        </p:nvSpPr>
        <p:spPr>
          <a:xfrm>
            <a:off x="495300" y="2239080"/>
            <a:ext cx="8915400" cy="4321332"/>
          </a:xfrm>
        </p:spPr>
        <p:txBody>
          <a:bodyPr/>
          <a:lstStyle/>
          <a:p>
            <a:r>
              <a:rPr lang="en-GB" sz="3200" dirty="0" smtClean="0">
                <a:solidFill>
                  <a:srgbClr val="172B7D"/>
                </a:solidFill>
              </a:rPr>
              <a:t>Strategies for inattention</a:t>
            </a:r>
          </a:p>
          <a:p>
            <a:pPr lvl="1"/>
            <a:r>
              <a:rPr lang="en-GB" sz="2400" dirty="0" smtClean="0"/>
              <a:t>Attentional control and reducing distractibility</a:t>
            </a:r>
          </a:p>
          <a:p>
            <a:pPr lvl="1"/>
            <a:r>
              <a:rPr lang="en-GB" sz="2400" dirty="0" smtClean="0"/>
              <a:t>Memory skills</a:t>
            </a:r>
          </a:p>
          <a:p>
            <a:pPr lvl="1"/>
            <a:r>
              <a:rPr lang="en-GB" sz="2400" dirty="0" smtClean="0"/>
              <a:t>Organising and planning skills</a:t>
            </a:r>
          </a:p>
          <a:p>
            <a:pPr marL="457200" lvl="1" indent="0">
              <a:buNone/>
            </a:pPr>
            <a:endParaRPr lang="en-GB" sz="2400" dirty="0"/>
          </a:p>
          <a:p>
            <a:r>
              <a:rPr lang="en-GB" sz="2800" dirty="0" smtClean="0">
                <a:solidFill>
                  <a:srgbClr val="172B7D"/>
                </a:solidFill>
              </a:rPr>
              <a:t>Mindfulness exercise</a:t>
            </a:r>
          </a:p>
        </p:txBody>
      </p:sp>
    </p:spTree>
    <p:extLst>
      <p:ext uri="{BB962C8B-B14F-4D97-AF65-F5344CB8AC3E}">
        <p14:creationId xmlns:p14="http://schemas.microsoft.com/office/powerpoint/2010/main" val="9802056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p:txBody>
          <a:bodyPr/>
          <a:lstStyle/>
          <a:p>
            <a:r>
              <a:rPr lang="en-GB" b="1" dirty="0" smtClean="0"/>
              <a:t>Increasing Attention Span</a:t>
            </a:r>
            <a:endParaRPr lang="en-GB" b="1" dirty="0"/>
          </a:p>
        </p:txBody>
      </p:sp>
    </p:spTree>
    <p:extLst>
      <p:ext uri="{BB962C8B-B14F-4D97-AF65-F5344CB8AC3E}">
        <p14:creationId xmlns:p14="http://schemas.microsoft.com/office/powerpoint/2010/main" val="3574500181"/>
      </p:ext>
    </p:extLst>
  </p:cSld>
  <p:clrMapOvr>
    <a:masterClrMapping/>
  </p:clrMapOvr>
  <mc:AlternateContent xmlns:mc="http://schemas.openxmlformats.org/markup-compatibility/2006" xmlns:p14="http://schemas.microsoft.com/office/powerpoint/2010/main">
    <mc:Choice Requires="p14">
      <p:transition spd="slow" p14:dur="2000" advTm="6287"/>
    </mc:Choice>
    <mc:Fallback xmlns="">
      <p:transition spd="slow" advTm="6287"/>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92" y="197235"/>
            <a:ext cx="8915400" cy="990600"/>
          </a:xfrm>
        </p:spPr>
        <p:txBody>
          <a:bodyPr/>
          <a:lstStyle/>
          <a:p>
            <a:r>
              <a:rPr lang="en-GB" b="1" dirty="0" smtClean="0"/>
              <a:t>Inattention</a:t>
            </a:r>
            <a:endParaRPr lang="en-GB" b="1" dirty="0"/>
          </a:p>
        </p:txBody>
      </p:sp>
      <p:sp>
        <p:nvSpPr>
          <p:cNvPr id="3" name="Content Placeholder 2"/>
          <p:cNvSpPr>
            <a:spLocks noGrp="1"/>
          </p:cNvSpPr>
          <p:nvPr>
            <p:ph idx="1"/>
          </p:nvPr>
        </p:nvSpPr>
        <p:spPr>
          <a:xfrm>
            <a:off x="137583" y="1333500"/>
            <a:ext cx="9768417" cy="5410200"/>
          </a:xfrm>
        </p:spPr>
        <p:txBody>
          <a:bodyPr>
            <a:noAutofit/>
          </a:bodyPr>
          <a:lstStyle/>
          <a:p>
            <a:r>
              <a:rPr lang="en-GB" sz="2800" dirty="0"/>
              <a:t>This can look like</a:t>
            </a:r>
            <a:r>
              <a:rPr lang="is-IS" sz="2800" dirty="0" smtClean="0"/>
              <a:t>…</a:t>
            </a:r>
          </a:p>
          <a:p>
            <a:pPr marL="0" indent="0">
              <a:buNone/>
            </a:pPr>
            <a:endParaRPr lang="en-GB" sz="2800" dirty="0"/>
          </a:p>
          <a:p>
            <a:pPr lvl="1"/>
            <a:r>
              <a:rPr lang="en-GB" sz="2400" dirty="0" smtClean="0"/>
              <a:t>Missing details </a:t>
            </a:r>
            <a:r>
              <a:rPr lang="en-GB" sz="2400" dirty="0"/>
              <a:t>and making careless mistakes.</a:t>
            </a:r>
          </a:p>
          <a:p>
            <a:pPr lvl="1"/>
            <a:r>
              <a:rPr lang="en-GB" sz="2400" dirty="0"/>
              <a:t>Difficulty </a:t>
            </a:r>
            <a:r>
              <a:rPr lang="en-GB" sz="2400" dirty="0" smtClean="0"/>
              <a:t>keeping attention </a:t>
            </a:r>
            <a:r>
              <a:rPr lang="en-GB" sz="2400" dirty="0"/>
              <a:t>in tasks or </a:t>
            </a:r>
            <a:r>
              <a:rPr lang="en-GB" sz="2400" dirty="0" smtClean="0"/>
              <a:t>during leisure</a:t>
            </a:r>
            <a:r>
              <a:rPr lang="en-GB" sz="2400" dirty="0"/>
              <a:t>, poor concentration and easily distracted.</a:t>
            </a:r>
          </a:p>
          <a:p>
            <a:pPr lvl="1"/>
            <a:r>
              <a:rPr lang="en-GB" sz="2400" dirty="0"/>
              <a:t>Forgetfulness </a:t>
            </a:r>
            <a:r>
              <a:rPr lang="en-GB" sz="2400" dirty="0" smtClean="0"/>
              <a:t>and memory issues (paying </a:t>
            </a:r>
            <a:r>
              <a:rPr lang="en-GB" sz="2400" dirty="0"/>
              <a:t>bills, attending appointments, etc.).</a:t>
            </a:r>
          </a:p>
          <a:p>
            <a:pPr lvl="1"/>
            <a:r>
              <a:rPr lang="en-GB" sz="2400" dirty="0"/>
              <a:t>Losing things often (phone, wallet, keys, etc.).</a:t>
            </a:r>
          </a:p>
          <a:p>
            <a:pPr lvl="1"/>
            <a:r>
              <a:rPr lang="en-GB" sz="2400" dirty="0"/>
              <a:t>Appears to not be listening when spoken to directly.</a:t>
            </a:r>
          </a:p>
          <a:p>
            <a:pPr lvl="1"/>
            <a:r>
              <a:rPr lang="en-GB" sz="2400" dirty="0"/>
              <a:t>Difficulty in following instructions or completing tasks.</a:t>
            </a:r>
          </a:p>
          <a:p>
            <a:pPr lvl="1"/>
            <a:r>
              <a:rPr lang="en-GB" sz="2400" dirty="0"/>
              <a:t>Difficulty sticking to deadlines, organising tasks and activities.</a:t>
            </a:r>
          </a:p>
          <a:p>
            <a:pPr lvl="1"/>
            <a:r>
              <a:rPr lang="en-GB" sz="2400" dirty="0"/>
              <a:t>Avoids tasks that require sustained mental effort.</a:t>
            </a:r>
          </a:p>
          <a:p>
            <a:endParaRPr lang="en-GB" sz="2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84811"/>
            <a:ext cx="2380192" cy="21264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2977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2" y="1"/>
            <a:ext cx="7924800" cy="1154097"/>
          </a:xfrm>
        </p:spPr>
        <p:txBody>
          <a:bodyPr/>
          <a:lstStyle/>
          <a:p>
            <a:r>
              <a:rPr lang="en-GB" b="1" dirty="0" smtClean="0"/>
              <a:t>Symptom of inattention</a:t>
            </a:r>
            <a:endParaRPr lang="en-GB" b="1" dirty="0"/>
          </a:p>
        </p:txBody>
      </p:sp>
      <p:sp>
        <p:nvSpPr>
          <p:cNvPr id="3" name="Content Placeholder 2"/>
          <p:cNvSpPr>
            <a:spLocks noGrp="1"/>
          </p:cNvSpPr>
          <p:nvPr>
            <p:ph idx="1"/>
          </p:nvPr>
        </p:nvSpPr>
        <p:spPr>
          <a:xfrm>
            <a:off x="3687233" y="1487134"/>
            <a:ext cx="5916083" cy="5116867"/>
          </a:xfrm>
        </p:spPr>
        <p:txBody>
          <a:bodyPr>
            <a:normAutofit fontScale="92500"/>
          </a:bodyPr>
          <a:lstStyle/>
          <a:p>
            <a:r>
              <a:rPr lang="en-GB" sz="2400" dirty="0" smtClean="0"/>
              <a:t>People </a:t>
            </a:r>
            <a:r>
              <a:rPr lang="en-GB" sz="2400" b="1" i="1" u="sng" dirty="0" smtClean="0">
                <a:solidFill>
                  <a:srgbClr val="0AA3D9"/>
                </a:solidFill>
              </a:rPr>
              <a:t>with</a:t>
            </a:r>
            <a:r>
              <a:rPr lang="en-GB" sz="2400" dirty="0" smtClean="0"/>
              <a:t> ADHD can experience difficultly in maintaining attention to things.</a:t>
            </a:r>
          </a:p>
          <a:p>
            <a:endParaRPr lang="en-GB" sz="2400" dirty="0"/>
          </a:p>
          <a:p>
            <a:r>
              <a:rPr lang="en-GB" sz="2400" dirty="0" smtClean="0"/>
              <a:t>This might mean that a person with ADHD might find it</a:t>
            </a:r>
            <a:r>
              <a:rPr lang="en-GB" sz="2400" dirty="0" smtClean="0">
                <a:solidFill>
                  <a:srgbClr val="172B7D"/>
                </a:solidFill>
              </a:rPr>
              <a:t> </a:t>
            </a:r>
            <a:r>
              <a:rPr lang="en-GB" sz="2400" dirty="0" smtClean="0">
                <a:solidFill>
                  <a:srgbClr val="0AA3D9"/>
                </a:solidFill>
              </a:rPr>
              <a:t>hard to complete a task fully.</a:t>
            </a:r>
          </a:p>
          <a:p>
            <a:endParaRPr lang="en-GB" sz="2400" dirty="0"/>
          </a:p>
          <a:p>
            <a:r>
              <a:rPr lang="en-GB" sz="2400" dirty="0" smtClean="0"/>
              <a:t>It might be that </a:t>
            </a:r>
            <a:r>
              <a:rPr lang="en-GB" sz="2400" dirty="0" smtClean="0">
                <a:solidFill>
                  <a:srgbClr val="0AA3D9"/>
                </a:solidFill>
              </a:rPr>
              <a:t>other tasks and distractions get in the way </a:t>
            </a:r>
            <a:r>
              <a:rPr lang="en-GB" sz="2400" dirty="0" smtClean="0"/>
              <a:t>when trying to do something else.</a:t>
            </a:r>
          </a:p>
          <a:p>
            <a:pPr marL="45720" indent="0">
              <a:buNone/>
            </a:pPr>
            <a:endParaRPr lang="en-GB" sz="2400" dirty="0" smtClean="0"/>
          </a:p>
          <a:p>
            <a:r>
              <a:rPr lang="en-GB" sz="2400" dirty="0" smtClean="0"/>
              <a:t>This can lead to unhelpful coping strategies e.g. </a:t>
            </a:r>
            <a:r>
              <a:rPr lang="en-GB" sz="2400" dirty="0" smtClean="0">
                <a:solidFill>
                  <a:srgbClr val="0AA3D9"/>
                </a:solidFill>
              </a:rPr>
              <a:t>avoiding doing anything/procrastinating</a:t>
            </a:r>
            <a:r>
              <a:rPr lang="en-GB" dirty="0" smtClean="0">
                <a:solidFill>
                  <a:srgbClr val="0AA3D9"/>
                </a:solidFill>
              </a:rPr>
              <a:t>. </a:t>
            </a:r>
            <a:endParaRPr lang="en-GB" dirty="0">
              <a:solidFill>
                <a:srgbClr val="0AA3D9"/>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2" y="2616200"/>
            <a:ext cx="3620385" cy="2082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1951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2" y="65227"/>
            <a:ext cx="9025467" cy="1154097"/>
          </a:xfrm>
        </p:spPr>
        <p:txBody>
          <a:bodyPr>
            <a:normAutofit/>
          </a:bodyPr>
          <a:lstStyle/>
          <a:p>
            <a:r>
              <a:rPr lang="en-GB" b="1" dirty="0" smtClean="0"/>
              <a:t>Unhelpful coping strategies used</a:t>
            </a:r>
            <a:endParaRPr lang="en-GB" b="1" dirty="0"/>
          </a:p>
        </p:txBody>
      </p:sp>
      <p:sp>
        <p:nvSpPr>
          <p:cNvPr id="3" name="Content Placeholder 2"/>
          <p:cNvSpPr>
            <a:spLocks noGrp="1"/>
          </p:cNvSpPr>
          <p:nvPr>
            <p:ph idx="1"/>
          </p:nvPr>
        </p:nvSpPr>
        <p:spPr>
          <a:xfrm>
            <a:off x="68792" y="1576034"/>
            <a:ext cx="4884208" cy="5281967"/>
          </a:xfrm>
        </p:spPr>
        <p:txBody>
          <a:bodyPr>
            <a:normAutofit/>
          </a:bodyPr>
          <a:lstStyle/>
          <a:p>
            <a:r>
              <a:rPr lang="en-GB" sz="2400" dirty="0" smtClean="0">
                <a:solidFill>
                  <a:srgbClr val="0AA3D9"/>
                </a:solidFill>
              </a:rPr>
              <a:t>Avoid </a:t>
            </a:r>
            <a:r>
              <a:rPr lang="en-GB" sz="2400" dirty="0">
                <a:solidFill>
                  <a:srgbClr val="0AA3D9"/>
                </a:solidFill>
              </a:rPr>
              <a:t>or procrastinate </a:t>
            </a:r>
            <a:r>
              <a:rPr lang="en-GB" sz="2400" dirty="0"/>
              <a:t>doing tasks that </a:t>
            </a:r>
            <a:r>
              <a:rPr lang="en-GB" sz="2400" dirty="0" smtClean="0"/>
              <a:t>you need to do.</a:t>
            </a:r>
          </a:p>
          <a:p>
            <a:endParaRPr lang="en-GB" sz="2400" dirty="0"/>
          </a:p>
          <a:p>
            <a:r>
              <a:rPr lang="en-GB" sz="2400" dirty="0" smtClean="0">
                <a:solidFill>
                  <a:srgbClr val="0AA3D9"/>
                </a:solidFill>
              </a:rPr>
              <a:t>Confrontation</a:t>
            </a:r>
            <a:r>
              <a:rPr lang="en-GB" sz="2400" dirty="0" smtClean="0"/>
              <a:t> when interacting with people, instead of communication in a way that is helpful for everyone.</a:t>
            </a:r>
          </a:p>
          <a:p>
            <a:endParaRPr lang="en-GB" sz="2400" dirty="0"/>
          </a:p>
          <a:p>
            <a:r>
              <a:rPr lang="en-GB" sz="2400" dirty="0" smtClean="0">
                <a:solidFill>
                  <a:srgbClr val="0AA3D9"/>
                </a:solidFill>
              </a:rPr>
              <a:t>Impulsive behaviour </a:t>
            </a:r>
            <a:r>
              <a:rPr lang="en-GB" sz="2400" dirty="0" smtClean="0"/>
              <a:t>as this does not require any thinking or processing of information.</a:t>
            </a:r>
          </a:p>
          <a:p>
            <a:endParaRPr lang="en-GB" dirty="0"/>
          </a:p>
          <a:p>
            <a:endParaRPr lang="en-GB" dirty="0"/>
          </a:p>
          <a:p>
            <a:endParaRPr lang="en-GB" dirty="0" smtClean="0"/>
          </a:p>
          <a:p>
            <a:endParaRPr lang="en-GB" dirty="0"/>
          </a:p>
          <a:p>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8" y="2336800"/>
            <a:ext cx="4927794" cy="345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0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83" y="-18987"/>
            <a:ext cx="9135533" cy="1154097"/>
          </a:xfrm>
        </p:spPr>
        <p:txBody>
          <a:bodyPr>
            <a:normAutofit/>
          </a:bodyPr>
          <a:lstStyle/>
          <a:p>
            <a:r>
              <a:rPr lang="en-GB" b="1" dirty="0" smtClean="0"/>
              <a:t>Strategies to help improve attention</a:t>
            </a:r>
            <a:endParaRPr lang="en-GB" b="1" dirty="0"/>
          </a:p>
        </p:txBody>
      </p:sp>
      <p:sp>
        <p:nvSpPr>
          <p:cNvPr id="3" name="Content Placeholder 2"/>
          <p:cNvSpPr>
            <a:spLocks noGrp="1"/>
          </p:cNvSpPr>
          <p:nvPr>
            <p:ph idx="1"/>
          </p:nvPr>
        </p:nvSpPr>
        <p:spPr>
          <a:xfrm>
            <a:off x="4048391" y="1436333"/>
            <a:ext cx="5733784" cy="5231167"/>
          </a:xfrm>
        </p:spPr>
        <p:txBody>
          <a:bodyPr>
            <a:normAutofit/>
          </a:bodyPr>
          <a:lstStyle/>
          <a:p>
            <a:r>
              <a:rPr lang="en-GB" sz="2400" dirty="0" smtClean="0"/>
              <a:t>Make sure you are </a:t>
            </a:r>
            <a:r>
              <a:rPr lang="en-GB" sz="2400" dirty="0" smtClean="0">
                <a:solidFill>
                  <a:srgbClr val="0AA3D9"/>
                </a:solidFill>
              </a:rPr>
              <a:t>not feeling tired</a:t>
            </a:r>
            <a:r>
              <a:rPr lang="en-GB" sz="2400" dirty="0" smtClean="0"/>
              <a:t>. </a:t>
            </a:r>
          </a:p>
          <a:p>
            <a:endParaRPr lang="en-GB" sz="2400" dirty="0"/>
          </a:p>
          <a:p>
            <a:r>
              <a:rPr lang="en-GB" sz="2400" dirty="0" smtClean="0">
                <a:solidFill>
                  <a:srgbClr val="0AA3D9"/>
                </a:solidFill>
              </a:rPr>
              <a:t>What time are you most productive? </a:t>
            </a:r>
            <a:r>
              <a:rPr lang="en-GB" sz="2400" dirty="0" smtClean="0"/>
              <a:t>Schedule the hardest tasks at this time.</a:t>
            </a:r>
          </a:p>
          <a:p>
            <a:endParaRPr lang="en-GB" sz="2400" dirty="0"/>
          </a:p>
          <a:p>
            <a:r>
              <a:rPr lang="en-GB" sz="2400" dirty="0" smtClean="0">
                <a:solidFill>
                  <a:srgbClr val="0AA3D9"/>
                </a:solidFill>
              </a:rPr>
              <a:t>Distractions in your environment </a:t>
            </a:r>
            <a:r>
              <a:rPr lang="en-GB" sz="2400" dirty="0" smtClean="0"/>
              <a:t>– find the right balance for you (noise/quiet, how warm it is, is it dark/light, objects?).</a:t>
            </a:r>
          </a:p>
          <a:p>
            <a:endParaRPr lang="en-GB" sz="2400" dirty="0"/>
          </a:p>
          <a:p>
            <a:r>
              <a:rPr lang="en-GB" sz="2400" dirty="0" smtClean="0"/>
              <a:t>Reduce or eliminate any</a:t>
            </a:r>
            <a:r>
              <a:rPr lang="en-GB" sz="2400" dirty="0" smtClean="0">
                <a:solidFill>
                  <a:srgbClr val="0AA3D9"/>
                </a:solidFill>
              </a:rPr>
              <a:t> ‘internal distractions’ </a:t>
            </a:r>
            <a:r>
              <a:rPr lang="en-GB" sz="2400" dirty="0" smtClean="0"/>
              <a:t>(stress, hunger, etc.).</a:t>
            </a:r>
          </a:p>
          <a:p>
            <a:endParaRPr lang="en-GB" sz="2400" dirty="0"/>
          </a:p>
          <a:p>
            <a:endParaRPr lang="en-GB" sz="2400" dirty="0"/>
          </a:p>
          <a:p>
            <a:endParaRPr lang="en-GB"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84" y="2703313"/>
            <a:ext cx="4058708" cy="21401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851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33626596-5f1a-4ed0-a7f6-f98cfe1163f2">JNQZYZUMFVY4-1797567310-708</_dlc_DocId>
    <_dlc_DocIdUrl xmlns="33626596-5f1a-4ed0-a7f6-f98cfe1163f2">
      <Url>http://sharepoint.merseycare.nhs.uk/_layouts/DocIdRedir.aspx?ID=JNQZYZUMFVY4-1797567310-708</Url>
      <Description>JNQZYZUMFVY4-1797567310-708</Description>
    </_dlc_DocIdUrl>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191E696C0F01144B5555EBBDF57F36F" ma:contentTypeVersion="1" ma:contentTypeDescription="Create a new document." ma:contentTypeScope="" ma:versionID="f245f8e430eefae8ed4bb2bf92ba878b">
  <xsd:schema xmlns:xsd="http://www.w3.org/2001/XMLSchema" xmlns:xs="http://www.w3.org/2001/XMLSchema" xmlns:p="http://schemas.microsoft.com/office/2006/metadata/properties" xmlns:ns1="http://schemas.microsoft.com/sharepoint/v3" xmlns:ns2="33626596-5f1a-4ed0-a7f6-f98cfe1163f2" targetNamespace="http://schemas.microsoft.com/office/2006/metadata/properties" ma:root="true" ma:fieldsID="2c06363f29a9fc0d4f37155038aeb135" ns1:_="" ns2:_="">
    <xsd:import namespace="http://schemas.microsoft.com/sharepoint/v3"/>
    <xsd:import namespace="33626596-5f1a-4ed0-a7f6-f98cfe1163f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626596-5f1a-4ed0-a7f6-f98cfe1163f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C2071D-EB8B-4698-9119-10CC8F962B87}">
  <ds:schemaRefs>
    <ds:schemaRef ds:uri="http://schemas.microsoft.com/sharepoint/v3/contenttype/forms"/>
  </ds:schemaRefs>
</ds:datastoreItem>
</file>

<file path=customXml/itemProps2.xml><?xml version="1.0" encoding="utf-8"?>
<ds:datastoreItem xmlns:ds="http://schemas.openxmlformats.org/officeDocument/2006/customXml" ds:itemID="{15F56F32-C0B8-4DBE-8D4D-DAA37458B26A}">
  <ds:schemaRefs>
    <ds:schemaRef ds:uri="http://schemas.microsoft.com/sharepoint/events"/>
  </ds:schemaRefs>
</ds:datastoreItem>
</file>

<file path=customXml/itemProps3.xml><?xml version="1.0" encoding="utf-8"?>
<ds:datastoreItem xmlns:ds="http://schemas.openxmlformats.org/officeDocument/2006/customXml" ds:itemID="{72F479FF-0C9F-4B0F-BF76-5AFEBBA0E41B}">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33626596-5f1a-4ed0-a7f6-f98cfe1163f2"/>
    <ds:schemaRef ds:uri="http://purl.org/dc/elements/1.1/"/>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C1B701BA-FD30-4AA6-B2E7-003DEFD0B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626596-5f1a-4ed0-a7f6-f98cfe116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TotalTime>
  <Words>3341</Words>
  <Application>Microsoft Macintosh PowerPoint</Application>
  <PresentationFormat>A4 Paper (210x297 mm)</PresentationFormat>
  <Paragraphs>273</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ADHD  “Attention Deficit Hyperactivity Disorder”</vt:lpstr>
      <vt:lpstr>Group Rules</vt:lpstr>
      <vt:lpstr>Overview of programme</vt:lpstr>
      <vt:lpstr>Session 2 contents Neurocognitive strategies (Part 1) </vt:lpstr>
      <vt:lpstr>Increasing Attention Span</vt:lpstr>
      <vt:lpstr>Inattention</vt:lpstr>
      <vt:lpstr>Symptom of inattention</vt:lpstr>
      <vt:lpstr>Unhelpful coping strategies used</vt:lpstr>
      <vt:lpstr>Strategies to help improve attention</vt:lpstr>
      <vt:lpstr>Strategies</vt:lpstr>
      <vt:lpstr>Strategies </vt:lpstr>
      <vt:lpstr>Improving Memory</vt:lpstr>
      <vt:lpstr>ADHD and memory</vt:lpstr>
      <vt:lpstr>PowerPoint Presentation</vt:lpstr>
      <vt:lpstr>Working Memory</vt:lpstr>
      <vt:lpstr>Memory skills</vt:lpstr>
      <vt:lpstr>PowerPoint Presentation</vt:lpstr>
      <vt:lpstr>Mnemonics</vt:lpstr>
      <vt:lpstr>Organisation and planning</vt:lpstr>
      <vt:lpstr>Organising and planning skills</vt:lpstr>
      <vt:lpstr>Organising and planning strategies</vt:lpstr>
      <vt:lpstr>PowerPoint Presentation</vt:lpstr>
      <vt:lpstr>Organising and planning strategies</vt:lpstr>
      <vt:lpstr>Creating a routine</vt:lpstr>
      <vt:lpstr>Creating a routine continued…</vt:lpstr>
      <vt:lpstr>PowerPoint Presentation</vt:lpstr>
      <vt:lpstr>PowerPoint Presentation</vt:lpstr>
      <vt:lpstr>PowerPoint Presentation</vt:lpstr>
      <vt:lpstr>Takeaway from this session</vt:lpstr>
      <vt:lpstr>Mindfulness exercise</vt:lpstr>
      <vt:lpstr>This is the end of Session 2.   Thank you!   Any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contents Neurocognitive strategies (Part 1) </dc:title>
  <dc:creator>Boyle Cieva</dc:creator>
  <cp:lastModifiedBy>Cieva Boyle</cp:lastModifiedBy>
  <cp:revision>19</cp:revision>
  <dcterms:created xsi:type="dcterms:W3CDTF">2021-04-02T12:52:55Z</dcterms:created>
  <dcterms:modified xsi:type="dcterms:W3CDTF">2021-06-22T15:52:02Z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c4b6eae2-9823-47a0-9d84-66cae685bda6</vt:lpwstr>
  </property>
  <property fmtid="{D5CDD505-2E9C-101B-9397-08002B2CF9AE}" pid="3" name="ContentTypeId">
    <vt:lpwstr>0x0101004191E696C0F01144B5555EBBDF57F36F</vt:lpwstr>
  </property>
  <property fmtid="{D5CDD505-2E9C-101B-9397-08002B2CF9AE}" pid="4" name="WinDIP File ID">
    <vt:lpwstr>020f2d50-249c-4652-8427-1a2ed356b5ea</vt:lpwstr>
  </property>
</Properties>
</file>