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70" r:id="rId11"/>
    <p:sldId id="269" r:id="rId12"/>
    <p:sldId id="261" r:id="rId13"/>
    <p:sldId id="263" r:id="rId14"/>
    <p:sldId id="271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9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31C8F-9381-40BC-A8F6-585B3EF8B576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449C2-73DF-450D-AF6C-8A086B6487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90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688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60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Executive functioning also</a:t>
            </a:r>
            <a:r>
              <a:rPr lang="en-GB" baseline="0" dirty="0" smtClean="0"/>
              <a:t> includes organising, prioritising and initiating work; focussing, sustaining and shifting attention to tasks; regulating alertness, sustaining effort and processing; managing frustration and regulating emotions; monitoring and self-regulation of activities, utilising working memory and accessing recall (remembering). Working memory allows us to remember things for long enough to allow us to carry out tasks.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23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12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34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32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906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585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4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796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92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570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449C2-73DF-450D-AF6C-8A086B64877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66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7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71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18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96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35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8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02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97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51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26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09801-16BE-422D-9A2E-E0501D833BA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F689D-5859-409A-89CE-58581D8974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93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Understanding ADHD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8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2"/>
    </mc:Choice>
    <mc:Fallback>
      <p:transition spd="slow" advTm="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Gender Differences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In childhood, more males are diagnosed than females</a:t>
            </a:r>
          </a:p>
          <a:p>
            <a:r>
              <a:rPr lang="en-GB" sz="2000" dirty="0" smtClean="0"/>
              <a:t>This evens out in adulthood</a:t>
            </a:r>
          </a:p>
          <a:p>
            <a:r>
              <a:rPr lang="en-GB" sz="2000" dirty="0" smtClean="0"/>
              <a:t>Females are less likely to be diagnosed in both childhood and adulthood as:</a:t>
            </a:r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Boys/men have more disruptive/externalising behaviour</a:t>
            </a:r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Girls/women are more likely to compensate with prosocial skills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4398961"/>
            <a:ext cx="2857500" cy="19907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6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60"/>
    </mc:Choice>
    <mc:Fallback>
      <p:transition spd="slow" advTm="5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Problems in Daily Life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589122"/>
              </p:ext>
            </p:extLst>
          </p:nvPr>
        </p:nvGraphicFramePr>
        <p:xfrm>
          <a:off x="457200" y="1600200"/>
          <a:ext cx="82296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Inattention Related Problems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Hyperactivity Related Problems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Impulsivity</a:t>
                      </a:r>
                      <a:r>
                        <a:rPr lang="en-GB" sz="1600" baseline="0" dirty="0" smtClean="0"/>
                        <a:t> Related Problems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Disorganisation and inefficiency</a:t>
                      </a:r>
                    </a:p>
                    <a:p>
                      <a:r>
                        <a:rPr lang="en-GB" sz="1600" dirty="0" smtClean="0"/>
                        <a:t>Procrastination</a:t>
                      </a:r>
                    </a:p>
                    <a:p>
                      <a:r>
                        <a:rPr lang="en-GB" sz="1600" dirty="0" smtClean="0"/>
                        <a:t>Failure</a:t>
                      </a:r>
                      <a:r>
                        <a:rPr lang="en-GB" sz="1600" baseline="0" dirty="0" smtClean="0"/>
                        <a:t> to plan ahead</a:t>
                      </a:r>
                    </a:p>
                    <a:p>
                      <a:r>
                        <a:rPr lang="en-GB" sz="1600" baseline="0" dirty="0" smtClean="0"/>
                        <a:t>Forgetfulness</a:t>
                      </a:r>
                    </a:p>
                    <a:p>
                      <a:r>
                        <a:rPr lang="en-GB" sz="1600" baseline="0" dirty="0" smtClean="0"/>
                        <a:t>Difficult in multi-tasking</a:t>
                      </a:r>
                    </a:p>
                    <a:p>
                      <a:r>
                        <a:rPr lang="en-GB" sz="1600" baseline="0" dirty="0" smtClean="0"/>
                        <a:t>Misjudging how long it takes to perform tasks</a:t>
                      </a:r>
                    </a:p>
                    <a:p>
                      <a:r>
                        <a:rPr lang="en-GB" sz="1600" baseline="0" dirty="0" smtClean="0"/>
                        <a:t>Inability to complete tasks</a:t>
                      </a:r>
                    </a:p>
                    <a:p>
                      <a:r>
                        <a:rPr lang="en-GB" sz="1600" baseline="0" dirty="0" smtClean="0"/>
                        <a:t>Distractibility</a:t>
                      </a:r>
                    </a:p>
                    <a:p>
                      <a:r>
                        <a:rPr lang="en-GB" sz="1600" baseline="0" dirty="0" smtClean="0"/>
                        <a:t>Poor ability to follow long explanations</a:t>
                      </a:r>
                    </a:p>
                    <a:p>
                      <a:r>
                        <a:rPr lang="en-GB" sz="1600" baseline="0" dirty="0" smtClean="0"/>
                        <a:t>Ceaseless mental activity- mind wandering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Inability to relax</a:t>
                      </a:r>
                    </a:p>
                    <a:p>
                      <a:r>
                        <a:rPr lang="en-GB" sz="1600" dirty="0" smtClean="0"/>
                        <a:t>Restless</a:t>
                      </a:r>
                      <a:r>
                        <a:rPr lang="en-GB" sz="1600" baseline="0" dirty="0" smtClean="0"/>
                        <a:t> sleep</a:t>
                      </a:r>
                    </a:p>
                    <a:p>
                      <a:r>
                        <a:rPr lang="en-GB" sz="1600" baseline="0" dirty="0" smtClean="0"/>
                        <a:t>Excessively active lifestyle</a:t>
                      </a:r>
                    </a:p>
                    <a:p>
                      <a:r>
                        <a:rPr lang="en-GB" sz="1600" baseline="0" dirty="0" smtClean="0"/>
                        <a:t>Constant purposeless motion of feet and hands</a:t>
                      </a:r>
                    </a:p>
                    <a:p>
                      <a:r>
                        <a:rPr lang="en-GB" sz="1600" baseline="0" dirty="0" smtClean="0"/>
                        <a:t>Constantly talking too much</a:t>
                      </a:r>
                    </a:p>
                    <a:p>
                      <a:r>
                        <a:rPr lang="en-GB" sz="1600" baseline="0" dirty="0" smtClean="0"/>
                        <a:t>Constant stimulus seeking behaviour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Disinhibited</a:t>
                      </a:r>
                      <a:r>
                        <a:rPr lang="en-GB" sz="1600" baseline="0" dirty="0" smtClean="0"/>
                        <a:t> behaviour</a:t>
                      </a:r>
                    </a:p>
                    <a:p>
                      <a:r>
                        <a:rPr lang="en-GB" sz="1600" baseline="0" dirty="0" smtClean="0"/>
                        <a:t>May be linked to substance misuse- alcohol, cannabis, cocaine, tobacco, caffeine</a:t>
                      </a:r>
                    </a:p>
                    <a:p>
                      <a:r>
                        <a:rPr lang="en-GB" sz="1600" baseline="0" dirty="0" smtClean="0"/>
                        <a:t>May be linked to overeating</a:t>
                      </a:r>
                    </a:p>
                    <a:p>
                      <a:r>
                        <a:rPr lang="en-GB" sz="1600" baseline="0" dirty="0" smtClean="0"/>
                        <a:t>Maybe linked to aggressive behaviour or violence</a:t>
                      </a:r>
                    </a:p>
                    <a:p>
                      <a:r>
                        <a:rPr lang="en-GB" sz="1600" baseline="0" dirty="0" smtClean="0"/>
                        <a:t>Speaking out or making decisions without considering others</a:t>
                      </a:r>
                    </a:p>
                    <a:p>
                      <a:r>
                        <a:rPr lang="en-GB" sz="1600" baseline="0" dirty="0" smtClean="0"/>
                        <a:t>Impatient and unable to wait in queues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8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568"/>
    </mc:Choice>
    <mc:Fallback>
      <p:transition spd="slow" advTm="146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What’s happening in the brain?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838" y="1600200"/>
            <a:ext cx="4560962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The default mode of our brain is when our minds wander. When we need to pay attention to something, the default mode network in the brain is deactivated- In ADHD this often remains switched on, not turned off completely or turned off more slowly</a:t>
            </a:r>
          </a:p>
          <a:p>
            <a:r>
              <a:rPr lang="en-GB" dirty="0" smtClean="0"/>
              <a:t>Delayed development of brain areas that are associated with executive functioning (planning, attention and working memory) and emotion regulation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125838" cy="412583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3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33"/>
    </mc:Choice>
    <mc:Fallback>
      <p:transition spd="slow" advTm="7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ADHD across the lifespan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605102"/>
              </p:ext>
            </p:extLst>
          </p:nvPr>
        </p:nvGraphicFramePr>
        <p:xfrm>
          <a:off x="457200" y="1600200"/>
          <a:ext cx="8229600" cy="480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Pre-School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School 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Adolescent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College 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Adult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smtClean="0"/>
                        <a:t>Behavioural disturbance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smtClean="0"/>
                        <a:t>Behavioural disturbance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smtClean="0"/>
                        <a:t>Academic</a:t>
                      </a:r>
                      <a:r>
                        <a:rPr lang="en-GB" sz="1500" baseline="0" dirty="0" smtClean="0"/>
                        <a:t> Impairment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Some difficulty in social interaction often tolerated by peers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smtClean="0"/>
                        <a:t>Not fulfilling</a:t>
                      </a:r>
                      <a:r>
                        <a:rPr lang="en-GB" sz="1500" baseline="0" dirty="0" smtClean="0"/>
                        <a:t> exam potential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Increasing lack of acceptability and tolerance by peers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Lower self-esteem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Smoking, alcohol and drugs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Antisocial behaviour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smtClean="0"/>
                        <a:t>Academic failure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smtClean="0"/>
                        <a:t>Not</a:t>
                      </a:r>
                      <a:r>
                        <a:rPr lang="en-GB" sz="1500" baseline="0" dirty="0" smtClean="0"/>
                        <a:t> coping with daily tasks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Occupational difficulties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Low self-esteem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Alcohol and substance misuse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Injury and accidents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smtClean="0"/>
                        <a:t>Mood instability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 smtClean="0"/>
                        <a:t>Low</a:t>
                      </a:r>
                      <a:r>
                        <a:rPr lang="en-GB" sz="1500" baseline="0" dirty="0" smtClean="0"/>
                        <a:t> self-esteem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Relationship problems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Difficulty organising, planning and completing projects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Motor accidents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Alcohol and substance misuse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aseline="0" dirty="0" smtClean="0"/>
                        <a:t>Parenting style may be affected</a:t>
                      </a:r>
                      <a:endParaRPr lang="en-GB" sz="15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82"/>
    </mc:Choice>
    <mc:Fallback>
      <p:transition spd="slow" advTm="105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725"/>
            <a:ext cx="9144000" cy="5398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Comorbidity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600200"/>
            <a:ext cx="519492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This means having more than one diagnosis at a time</a:t>
            </a:r>
          </a:p>
          <a:p>
            <a:pPr marL="0" indent="0">
              <a:buNone/>
            </a:pPr>
            <a:r>
              <a:rPr lang="en-GB" dirty="0" smtClean="0"/>
              <a:t>In ADHD it is common to have a diagnosis of</a:t>
            </a:r>
          </a:p>
          <a:p>
            <a:r>
              <a:rPr lang="en-GB" dirty="0"/>
              <a:t>insomnia</a:t>
            </a:r>
          </a:p>
          <a:p>
            <a:r>
              <a:rPr lang="en-GB" dirty="0"/>
              <a:t>anxiety</a:t>
            </a:r>
          </a:p>
          <a:p>
            <a:r>
              <a:rPr lang="en-GB" dirty="0"/>
              <a:t>depression</a:t>
            </a:r>
          </a:p>
          <a:p>
            <a:r>
              <a:rPr lang="en-GB" dirty="0"/>
              <a:t>personality disorders</a:t>
            </a:r>
          </a:p>
          <a:p>
            <a:r>
              <a:rPr lang="en-GB" dirty="0"/>
              <a:t>alcohol misuse</a:t>
            </a:r>
          </a:p>
          <a:p>
            <a:r>
              <a:rPr lang="en-GB" dirty="0"/>
              <a:t>substance misuse</a:t>
            </a:r>
          </a:p>
          <a:p>
            <a:r>
              <a:rPr lang="en-GB" dirty="0"/>
              <a:t>learning disability</a:t>
            </a:r>
          </a:p>
          <a:p>
            <a:r>
              <a:rPr lang="en-GB" dirty="0"/>
              <a:t>obesity</a:t>
            </a:r>
          </a:p>
          <a:p>
            <a:r>
              <a:rPr lang="en-GB" dirty="0"/>
              <a:t>autism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0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18"/>
    </mc:Choice>
    <mc:Fallback>
      <p:transition spd="slow" advTm="38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Treatment and Management of ADHD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Psychoeducation</a:t>
            </a:r>
          </a:p>
          <a:p>
            <a:r>
              <a:rPr lang="en-GB" dirty="0" smtClean="0"/>
              <a:t>Counselling or CBT based intervention</a:t>
            </a:r>
          </a:p>
          <a:p>
            <a:r>
              <a:rPr lang="en-GB" dirty="0" smtClean="0"/>
              <a:t>Coaching</a:t>
            </a:r>
          </a:p>
          <a:p>
            <a:r>
              <a:rPr lang="en-GB" dirty="0" smtClean="0"/>
              <a:t>Mindfulness</a:t>
            </a:r>
          </a:p>
          <a:p>
            <a:r>
              <a:rPr lang="en-GB" dirty="0" smtClean="0"/>
              <a:t>Medication: </a:t>
            </a:r>
          </a:p>
          <a:p>
            <a:r>
              <a:rPr lang="en-GB" dirty="0" smtClean="0"/>
              <a:t>Stimulants: </a:t>
            </a:r>
            <a:r>
              <a:rPr lang="en-GB" dirty="0" err="1" smtClean="0"/>
              <a:t>Lisdexamfetamine</a:t>
            </a:r>
            <a:r>
              <a:rPr lang="en-GB" dirty="0" smtClean="0"/>
              <a:t>, Methylphenidate, </a:t>
            </a:r>
            <a:r>
              <a:rPr lang="en-GB" dirty="0" err="1" smtClean="0"/>
              <a:t>Dexamfetamine</a:t>
            </a:r>
            <a:endParaRPr lang="en-GB" dirty="0" smtClean="0"/>
          </a:p>
          <a:p>
            <a:r>
              <a:rPr lang="en-GB" dirty="0" smtClean="0"/>
              <a:t>SNRI (Selective Noradrenaline Reuptake Inhibitor): Atomoxetine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Take medication in the morning so it works during the day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52736"/>
            <a:ext cx="2342019" cy="25048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2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84"/>
    </mc:Choice>
    <mc:Fallback>
      <p:transition spd="slow" advTm="6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 of Presentation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is ADHD? Understanding the diagnosis and symptoms</a:t>
            </a:r>
          </a:p>
          <a:p>
            <a:r>
              <a:rPr lang="en-GB" dirty="0" smtClean="0"/>
              <a:t>How does ADHD develop across the life span?</a:t>
            </a:r>
          </a:p>
          <a:p>
            <a:r>
              <a:rPr lang="en-GB" dirty="0" smtClean="0"/>
              <a:t>How can ADHD affect daily life?</a:t>
            </a:r>
          </a:p>
          <a:p>
            <a:r>
              <a:rPr lang="en-GB" dirty="0" smtClean="0"/>
              <a:t>Treatment and management options of ADHD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3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00"/>
    </mc:Choice>
    <mc:Fallback>
      <p:transition spd="slow" advTm="18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ADHD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374" y="1600200"/>
            <a:ext cx="5888656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Famous people with ADHD:</a:t>
            </a:r>
          </a:p>
          <a:p>
            <a:r>
              <a:rPr lang="en-GB" dirty="0" smtClean="0"/>
              <a:t>Jim Carrey- Actor</a:t>
            </a:r>
          </a:p>
          <a:p>
            <a:r>
              <a:rPr lang="en-GB" dirty="0" smtClean="0"/>
              <a:t>Emma Watson- Actress</a:t>
            </a:r>
          </a:p>
          <a:p>
            <a:r>
              <a:rPr lang="en-GB" dirty="0" smtClean="0"/>
              <a:t>Will Smith- Actor/musician</a:t>
            </a:r>
          </a:p>
          <a:p>
            <a:r>
              <a:rPr lang="en-GB" dirty="0" smtClean="0"/>
              <a:t>Michael Phelps- Olympic swimmer</a:t>
            </a:r>
          </a:p>
          <a:p>
            <a:r>
              <a:rPr lang="en-GB" dirty="0" smtClean="0"/>
              <a:t>Whoopi Goldberg- Actress</a:t>
            </a:r>
          </a:p>
          <a:p>
            <a:r>
              <a:rPr lang="en-GB" dirty="0" smtClean="0"/>
              <a:t>Jamie Oliver- TV chef and business owner</a:t>
            </a:r>
          </a:p>
          <a:p>
            <a:r>
              <a:rPr lang="en-GB" dirty="0" smtClean="0"/>
              <a:t>Michelle Rodrigues- Actress</a:t>
            </a:r>
          </a:p>
          <a:p>
            <a:r>
              <a:rPr lang="en-GB" dirty="0" smtClean="0"/>
              <a:t>Justin Timberlake- Musician</a:t>
            </a:r>
          </a:p>
          <a:p>
            <a:r>
              <a:rPr lang="en-GB" dirty="0" smtClean="0"/>
              <a:t>Albert Einstein- Scientist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31" y="0"/>
            <a:ext cx="1623970" cy="2322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30" y="2254086"/>
            <a:ext cx="1623970" cy="2386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30" y="4640135"/>
            <a:ext cx="1623970" cy="2217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6" y="4407815"/>
            <a:ext cx="1637550" cy="24501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6" y="-1"/>
            <a:ext cx="1637550" cy="2456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5" y="1991626"/>
            <a:ext cx="1639369" cy="246151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0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4"/>
    </mc:Choice>
    <mc:Fallback>
      <p:transition spd="slow" advTm="2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ADHD?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4525963" cy="4525963"/>
          </a:xfrm>
        </p:spPr>
      </p:pic>
      <p:sp>
        <p:nvSpPr>
          <p:cNvPr id="6" name="TextBox 5"/>
          <p:cNvSpPr txBox="1"/>
          <p:nvPr/>
        </p:nvSpPr>
        <p:spPr>
          <a:xfrm>
            <a:off x="755576" y="1916832"/>
            <a:ext cx="3960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It’s a common neurodevelopmental disorder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Symptoms start during childhood and it can persist into adulthood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It can cause impairment in functioning and carrying out day to day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It is often confused with other disorders meaning late 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Everyone with ADHD is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ADHD is a valid 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It is a treatable condition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5805264"/>
            <a:ext cx="74168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Worldwide around 5% of children have ADHD and 2.5% of adults have ADHD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02"/>
    </mc:Choice>
    <mc:Fallback>
      <p:transition spd="slow" advTm="6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 and the Different Types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DSM-V Criteria:</a:t>
            </a:r>
          </a:p>
          <a:p>
            <a:pPr marL="0" indent="0">
              <a:buNone/>
            </a:pPr>
            <a:r>
              <a:rPr lang="en-GB" dirty="0" smtClean="0"/>
              <a:t>A: 5 or more symptoms of inattention or hyperactivity-impulsivity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B: Several symptoms present by the age of 12 (possible for late onset)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C: Several symptoms present in 2 or more settings (</a:t>
            </a:r>
            <a:r>
              <a:rPr lang="en-GB" dirty="0" err="1" smtClean="0"/>
              <a:t>eg</a:t>
            </a:r>
            <a:r>
              <a:rPr lang="en-GB" dirty="0" smtClean="0"/>
              <a:t> school, home, work)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D</a:t>
            </a:r>
            <a:r>
              <a:rPr lang="en-GB" dirty="0" smtClean="0"/>
              <a:t>: Several symptoms interfere with or reduce quality of functioning socially, in education or work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E: Symptoms are not better explained by another condition (</a:t>
            </a:r>
            <a:r>
              <a:rPr lang="en-GB" dirty="0" err="1" smtClean="0"/>
              <a:t>eg</a:t>
            </a:r>
            <a:r>
              <a:rPr lang="en-GB" dirty="0" smtClean="0"/>
              <a:t>. depression)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2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48"/>
    </mc:Choice>
    <mc:Fallback>
      <p:transition spd="slow" advTm="73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 and the Different Types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Subtypes:</a:t>
            </a:r>
          </a:p>
          <a:p>
            <a:r>
              <a:rPr lang="en-GB" dirty="0" smtClean="0"/>
              <a:t>Predominantly inattentive</a:t>
            </a:r>
          </a:p>
          <a:p>
            <a:r>
              <a:rPr lang="en-GB" dirty="0" smtClean="0"/>
              <a:t>Predominantly hyperactive-impulsive</a:t>
            </a:r>
          </a:p>
          <a:p>
            <a:r>
              <a:rPr lang="en-GB" dirty="0" smtClean="0"/>
              <a:t>Combined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71" y="4086448"/>
            <a:ext cx="3563888" cy="237295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8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9"/>
    </mc:Choice>
    <mc:Fallback>
      <p:transition spd="slow" advTm="2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53136"/>
            <a:ext cx="3312368" cy="1863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 and the Different Types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Subtypes:</a:t>
            </a:r>
          </a:p>
          <a:p>
            <a:r>
              <a:rPr lang="en-GB" sz="2000" dirty="0" smtClean="0"/>
              <a:t>Predominantly inattentive</a:t>
            </a:r>
          </a:p>
          <a:p>
            <a:r>
              <a:rPr lang="en-GB" sz="2000" dirty="0" smtClean="0"/>
              <a:t>Predominantly hyperactive-impulsive</a:t>
            </a:r>
          </a:p>
          <a:p>
            <a:r>
              <a:rPr lang="en-GB" sz="2000" dirty="0" smtClean="0"/>
              <a:t>Combined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ADHD symptoms are divided into </a:t>
            </a:r>
            <a:r>
              <a:rPr lang="en-GB" sz="2000" u="sng" dirty="0" smtClean="0"/>
              <a:t>3 categories</a:t>
            </a:r>
          </a:p>
          <a:p>
            <a:pPr marL="0" indent="0">
              <a:buNone/>
            </a:pPr>
            <a:r>
              <a:rPr lang="en-GB" sz="2000" dirty="0" smtClean="0"/>
              <a:t>Children need 6 or more symptoms for a diagnosis where adults only need 5 as symptoms reduce or are masked in adulthood</a:t>
            </a:r>
            <a:endParaRPr lang="en-GB" sz="2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5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90"/>
    </mc:Choice>
    <mc:Fallback>
      <p:transition spd="slow" advTm="2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 and the Different Types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Inattention Symptoms:</a:t>
            </a:r>
          </a:p>
          <a:p>
            <a:r>
              <a:rPr lang="en-GB" dirty="0" smtClean="0"/>
              <a:t>Lack of attention to detail, makes careless mistakes</a:t>
            </a:r>
          </a:p>
          <a:p>
            <a:r>
              <a:rPr lang="en-GB" dirty="0" smtClean="0"/>
              <a:t>Difficulty sustaining attention</a:t>
            </a:r>
          </a:p>
          <a:p>
            <a:r>
              <a:rPr lang="en-GB" dirty="0" smtClean="0"/>
              <a:t>Doesn’t listen when spoken to directly</a:t>
            </a:r>
          </a:p>
          <a:p>
            <a:r>
              <a:rPr lang="en-GB" dirty="0" smtClean="0"/>
              <a:t>Trouble finishing or completing tasks</a:t>
            </a:r>
          </a:p>
          <a:p>
            <a:r>
              <a:rPr lang="en-GB" dirty="0" smtClean="0"/>
              <a:t>Problems organising tasks and activities</a:t>
            </a:r>
          </a:p>
          <a:p>
            <a:r>
              <a:rPr lang="en-GB" dirty="0" smtClean="0"/>
              <a:t>Avoids, dislikes or is reluctant to do tasks that involve sustained mental effort</a:t>
            </a:r>
          </a:p>
          <a:p>
            <a:r>
              <a:rPr lang="en-GB" dirty="0" smtClean="0"/>
              <a:t>Loses and misplaces things</a:t>
            </a:r>
          </a:p>
          <a:p>
            <a:r>
              <a:rPr lang="en-GB" dirty="0" smtClean="0"/>
              <a:t>Easily distracted</a:t>
            </a:r>
          </a:p>
          <a:p>
            <a:r>
              <a:rPr lang="en-GB" dirty="0" smtClean="0"/>
              <a:t>Forgetful in daily activities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8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88"/>
    </mc:Choice>
    <mc:Fallback>
      <p:transition spd="slow" advTm="5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 and the Different Types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Hyperactivity Symptoms:</a:t>
            </a:r>
          </a:p>
          <a:p>
            <a:r>
              <a:rPr lang="en-GB" dirty="0" smtClean="0"/>
              <a:t>Often fidgets with or taps hands or feet or squirms in seat</a:t>
            </a:r>
          </a:p>
          <a:p>
            <a:r>
              <a:rPr lang="en-GB" dirty="0" smtClean="0"/>
              <a:t>Often leaves seat when remaining seated is expected</a:t>
            </a:r>
          </a:p>
          <a:p>
            <a:r>
              <a:rPr lang="en-GB" dirty="0" smtClean="0"/>
              <a:t>In children running about and being restless- in adulthood being restless or overactive</a:t>
            </a:r>
          </a:p>
          <a:p>
            <a:r>
              <a:rPr lang="en-GB" dirty="0" smtClean="0"/>
              <a:t>Difficulty engaging in leisure activities quietly</a:t>
            </a:r>
          </a:p>
          <a:p>
            <a:r>
              <a:rPr lang="en-GB" dirty="0" smtClean="0"/>
              <a:t>Always “on the go” as if “driven by a motor”</a:t>
            </a:r>
          </a:p>
          <a:p>
            <a:r>
              <a:rPr lang="en-GB" dirty="0" smtClean="0"/>
              <a:t>Talks excessively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Impulsivity Symptoms:</a:t>
            </a:r>
          </a:p>
          <a:p>
            <a:r>
              <a:rPr lang="en-GB" dirty="0" smtClean="0"/>
              <a:t>Blurts out an answer before questions have been completed</a:t>
            </a:r>
          </a:p>
          <a:p>
            <a:r>
              <a:rPr lang="en-GB" dirty="0" smtClean="0"/>
              <a:t>Difficulty waiting or taking turns</a:t>
            </a:r>
          </a:p>
          <a:p>
            <a:r>
              <a:rPr lang="en-GB" dirty="0" smtClean="0"/>
              <a:t>Often interrupts or intrudes when they’re working or busy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9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66"/>
    </mc:Choice>
    <mc:Fallback>
      <p:transition spd="slow" advTm="5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897</Words>
  <Application>Microsoft Office PowerPoint</Application>
  <PresentationFormat>On-screen Show (4:3)</PresentationFormat>
  <Paragraphs>173</Paragraphs>
  <Slides>15</Slides>
  <Notes>13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Understanding ADHD</vt:lpstr>
      <vt:lpstr>Aims of Presentation</vt:lpstr>
      <vt:lpstr>ADHD</vt:lpstr>
      <vt:lpstr>What is ADHD?</vt:lpstr>
      <vt:lpstr>Diagnosis and the Different Types</vt:lpstr>
      <vt:lpstr>Diagnosis and the Different Types</vt:lpstr>
      <vt:lpstr>Diagnosis and the Different Types</vt:lpstr>
      <vt:lpstr>Diagnosis and the Different Types</vt:lpstr>
      <vt:lpstr>Diagnosis and the Different Types</vt:lpstr>
      <vt:lpstr>Gender Differences</vt:lpstr>
      <vt:lpstr>Problems in Daily Life</vt:lpstr>
      <vt:lpstr>What’s happening in the brain?</vt:lpstr>
      <vt:lpstr>ADHD across the lifespan</vt:lpstr>
      <vt:lpstr>Comorbidity</vt:lpstr>
      <vt:lpstr>Treatment and Management of ADHD</vt:lpstr>
    </vt:vector>
  </TitlesOfParts>
  <Company>St.Helens and Knowsley Teaching Hospitals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ADHD</dc:title>
  <dc:creator>Emma Leivesley</dc:creator>
  <cp:lastModifiedBy>Emma Leivesley</cp:lastModifiedBy>
  <cp:revision>33</cp:revision>
  <dcterms:created xsi:type="dcterms:W3CDTF">2021-03-11T16:12:08Z</dcterms:created>
  <dcterms:modified xsi:type="dcterms:W3CDTF">2021-04-16T15:13:19Z</dcterms:modified>
</cp:coreProperties>
</file>