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1"/>
  </p:notesMasterIdLst>
  <p:sldIdLst>
    <p:sldId id="271" r:id="rId6"/>
    <p:sldId id="272" r:id="rId7"/>
    <p:sldId id="273" r:id="rId8"/>
    <p:sldId id="256" r:id="rId9"/>
    <p:sldId id="281" r:id="rId10"/>
    <p:sldId id="258" r:id="rId11"/>
    <p:sldId id="259" r:id="rId12"/>
    <p:sldId id="260" r:id="rId13"/>
    <p:sldId id="261" r:id="rId14"/>
    <p:sldId id="274" r:id="rId15"/>
    <p:sldId id="275" r:id="rId16"/>
    <p:sldId id="276" r:id="rId17"/>
    <p:sldId id="277" r:id="rId18"/>
    <p:sldId id="278" r:id="rId19"/>
    <p:sldId id="279" r:id="rId20"/>
    <p:sldId id="282" r:id="rId21"/>
    <p:sldId id="262" r:id="rId22"/>
    <p:sldId id="263" r:id="rId23"/>
    <p:sldId id="264" r:id="rId24"/>
    <p:sldId id="265" r:id="rId25"/>
    <p:sldId id="266" r:id="rId26"/>
    <p:sldId id="268" r:id="rId27"/>
    <p:sldId id="269" r:id="rId28"/>
    <p:sldId id="270" r:id="rId29"/>
    <p:sldId id="280" r:id="rId3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29A2"/>
    <a:srgbClr val="0AA3D9"/>
    <a:srgbClr val="361A79"/>
    <a:srgbClr val="0C7DC0"/>
    <a:srgbClr val="F27304"/>
    <a:srgbClr val="129C8F"/>
    <a:srgbClr val="F6F200"/>
    <a:srgbClr val="EB1015"/>
    <a:srgbClr val="710328"/>
    <a:srgbClr val="8C04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snapToObjects="1">
      <p:cViewPr varScale="1">
        <p:scale>
          <a:sx n="99" d="100"/>
          <a:sy n="99" d="100"/>
        </p:scale>
        <p:origin x="-784" y="-9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80B95-8B91-4A4F-A817-E7244D1D82B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3B5A8814-3A91-4B08-A7FE-1D3146864DF2}">
      <dgm:prSet phldrT="[Text]"/>
      <dgm:spPr/>
      <dgm:t>
        <a:bodyPr/>
        <a:lstStyle/>
        <a:p>
          <a:r>
            <a:rPr lang="en-GB" dirty="0" smtClean="0"/>
            <a:t>Define the problem</a:t>
          </a:r>
          <a:endParaRPr lang="en-GB" dirty="0"/>
        </a:p>
      </dgm:t>
    </dgm:pt>
    <dgm:pt modelId="{24171572-BD1A-42FB-B4FB-0F761B57479C}" type="parTrans" cxnId="{E006B1BD-A5FA-4D90-8C72-353FA5586F83}">
      <dgm:prSet/>
      <dgm:spPr/>
      <dgm:t>
        <a:bodyPr/>
        <a:lstStyle/>
        <a:p>
          <a:endParaRPr lang="en-GB"/>
        </a:p>
      </dgm:t>
    </dgm:pt>
    <dgm:pt modelId="{E113BDF3-D787-4C02-9D30-392C62B2B5E7}" type="sibTrans" cxnId="{E006B1BD-A5FA-4D90-8C72-353FA5586F83}">
      <dgm:prSet/>
      <dgm:spPr/>
      <dgm:t>
        <a:bodyPr/>
        <a:lstStyle/>
        <a:p>
          <a:endParaRPr lang="en-GB"/>
        </a:p>
      </dgm:t>
    </dgm:pt>
    <dgm:pt modelId="{B4D2C804-7EF8-4130-A81B-5AA9A4EE28CE}">
      <dgm:prSet phldrT="[Text]"/>
      <dgm:spPr/>
      <dgm:t>
        <a:bodyPr/>
        <a:lstStyle/>
        <a:p>
          <a:r>
            <a:rPr lang="en-GB" dirty="0" smtClean="0"/>
            <a:t>Generate alternatives</a:t>
          </a:r>
          <a:endParaRPr lang="en-GB" dirty="0"/>
        </a:p>
      </dgm:t>
    </dgm:pt>
    <dgm:pt modelId="{8E9747B7-C15B-4DE1-82FB-791F06291620}" type="parTrans" cxnId="{11127A14-7C01-4263-BA8C-4EE308C21692}">
      <dgm:prSet/>
      <dgm:spPr/>
      <dgm:t>
        <a:bodyPr/>
        <a:lstStyle/>
        <a:p>
          <a:endParaRPr lang="en-GB"/>
        </a:p>
      </dgm:t>
    </dgm:pt>
    <dgm:pt modelId="{3290113D-95FF-464B-91A4-D94A94669CBA}" type="sibTrans" cxnId="{11127A14-7C01-4263-BA8C-4EE308C21692}">
      <dgm:prSet/>
      <dgm:spPr/>
      <dgm:t>
        <a:bodyPr/>
        <a:lstStyle/>
        <a:p>
          <a:endParaRPr lang="en-GB"/>
        </a:p>
      </dgm:t>
    </dgm:pt>
    <dgm:pt modelId="{A0DB5319-0A64-4FDB-8876-83058B3ABF7B}">
      <dgm:prSet phldrT="[Text]"/>
      <dgm:spPr/>
      <dgm:t>
        <a:bodyPr/>
        <a:lstStyle/>
        <a:p>
          <a:r>
            <a:rPr lang="en-GB" dirty="0" smtClean="0"/>
            <a:t>Evaluate and select alternatives</a:t>
          </a:r>
          <a:endParaRPr lang="en-GB" dirty="0"/>
        </a:p>
      </dgm:t>
    </dgm:pt>
    <dgm:pt modelId="{51D7C19F-34C2-4A0A-A570-30BF639BD802}" type="parTrans" cxnId="{2EFF14E1-F4C3-4BD2-82A6-3CE8E978C0F8}">
      <dgm:prSet/>
      <dgm:spPr/>
      <dgm:t>
        <a:bodyPr/>
        <a:lstStyle/>
        <a:p>
          <a:endParaRPr lang="en-GB"/>
        </a:p>
      </dgm:t>
    </dgm:pt>
    <dgm:pt modelId="{7ACD744E-4B38-4546-84D5-93ED11EE68D3}" type="sibTrans" cxnId="{2EFF14E1-F4C3-4BD2-82A6-3CE8E978C0F8}">
      <dgm:prSet/>
      <dgm:spPr/>
      <dgm:t>
        <a:bodyPr/>
        <a:lstStyle/>
        <a:p>
          <a:endParaRPr lang="en-GB"/>
        </a:p>
      </dgm:t>
    </dgm:pt>
    <dgm:pt modelId="{548DAB05-149D-46E2-878A-8A25B5A55BCB}">
      <dgm:prSet phldrT="[Text]"/>
      <dgm:spPr/>
      <dgm:t>
        <a:bodyPr/>
        <a:lstStyle/>
        <a:p>
          <a:r>
            <a:rPr lang="en-GB" dirty="0" smtClean="0"/>
            <a:t>Implement the solution</a:t>
          </a:r>
          <a:endParaRPr lang="en-GB" dirty="0"/>
        </a:p>
      </dgm:t>
    </dgm:pt>
    <dgm:pt modelId="{FF67CE58-45B6-4A76-83C6-B73A15B271DB}" type="parTrans" cxnId="{2DDB63DB-FE61-492A-B073-DD333DD1A853}">
      <dgm:prSet/>
      <dgm:spPr/>
      <dgm:t>
        <a:bodyPr/>
        <a:lstStyle/>
        <a:p>
          <a:endParaRPr lang="en-GB"/>
        </a:p>
      </dgm:t>
    </dgm:pt>
    <dgm:pt modelId="{F6C91507-1AFF-463D-A20E-8E9A1B89BF3E}" type="sibTrans" cxnId="{2DDB63DB-FE61-492A-B073-DD333DD1A853}">
      <dgm:prSet/>
      <dgm:spPr/>
      <dgm:t>
        <a:bodyPr/>
        <a:lstStyle/>
        <a:p>
          <a:endParaRPr lang="en-GB"/>
        </a:p>
      </dgm:t>
    </dgm:pt>
    <dgm:pt modelId="{C0F4C335-3C68-4152-9334-76FC23D09138}">
      <dgm:prSet phldrT="[Text]"/>
      <dgm:spPr/>
      <dgm:t>
        <a:bodyPr/>
        <a:lstStyle/>
        <a:p>
          <a:r>
            <a:rPr lang="en-GB" dirty="0" smtClean="0"/>
            <a:t>Evaluate the solution</a:t>
          </a:r>
          <a:endParaRPr lang="en-GB" dirty="0"/>
        </a:p>
      </dgm:t>
    </dgm:pt>
    <dgm:pt modelId="{E2046C97-5F67-49D5-B24F-9E7F1C7CFDD5}" type="parTrans" cxnId="{341F8A16-7FD9-4842-AC7D-627AE455671E}">
      <dgm:prSet/>
      <dgm:spPr/>
      <dgm:t>
        <a:bodyPr/>
        <a:lstStyle/>
        <a:p>
          <a:endParaRPr lang="en-GB"/>
        </a:p>
      </dgm:t>
    </dgm:pt>
    <dgm:pt modelId="{5D33D39C-A355-4E77-9B1F-5CD449B41913}" type="sibTrans" cxnId="{341F8A16-7FD9-4842-AC7D-627AE455671E}">
      <dgm:prSet/>
      <dgm:spPr/>
      <dgm:t>
        <a:bodyPr/>
        <a:lstStyle/>
        <a:p>
          <a:endParaRPr lang="en-GB"/>
        </a:p>
      </dgm:t>
    </dgm:pt>
    <dgm:pt modelId="{F6DC44A3-F897-489D-AEC2-DC67F833D8D6}" type="pres">
      <dgm:prSet presAssocID="{9F180B95-8B91-4A4F-A817-E7244D1D82BD}" presName="Name0" presStyleCnt="0">
        <dgm:presLayoutVars>
          <dgm:dir/>
          <dgm:resizeHandles val="exact"/>
        </dgm:presLayoutVars>
      </dgm:prSet>
      <dgm:spPr/>
      <dgm:t>
        <a:bodyPr/>
        <a:lstStyle/>
        <a:p>
          <a:endParaRPr lang="en-GB"/>
        </a:p>
      </dgm:t>
    </dgm:pt>
    <dgm:pt modelId="{C250FC45-777D-4541-BA26-EF8EB203A29B}" type="pres">
      <dgm:prSet presAssocID="{9F180B95-8B91-4A4F-A817-E7244D1D82BD}" presName="cycle" presStyleCnt="0"/>
      <dgm:spPr/>
    </dgm:pt>
    <dgm:pt modelId="{2847E50C-771F-41FA-96C9-D7C49124D5B0}" type="pres">
      <dgm:prSet presAssocID="{3B5A8814-3A91-4B08-A7FE-1D3146864DF2}" presName="nodeFirstNode" presStyleLbl="node1" presStyleIdx="0" presStyleCnt="5">
        <dgm:presLayoutVars>
          <dgm:bulletEnabled val="1"/>
        </dgm:presLayoutVars>
      </dgm:prSet>
      <dgm:spPr/>
      <dgm:t>
        <a:bodyPr/>
        <a:lstStyle/>
        <a:p>
          <a:endParaRPr lang="en-GB"/>
        </a:p>
      </dgm:t>
    </dgm:pt>
    <dgm:pt modelId="{E09164C4-7915-4C72-82F6-1A0AF0528F7E}" type="pres">
      <dgm:prSet presAssocID="{E113BDF3-D787-4C02-9D30-392C62B2B5E7}" presName="sibTransFirstNode" presStyleLbl="bgShp" presStyleIdx="0" presStyleCnt="1"/>
      <dgm:spPr/>
      <dgm:t>
        <a:bodyPr/>
        <a:lstStyle/>
        <a:p>
          <a:endParaRPr lang="en-GB"/>
        </a:p>
      </dgm:t>
    </dgm:pt>
    <dgm:pt modelId="{3709EC99-6BE0-43A1-B335-01DCB78DBD27}" type="pres">
      <dgm:prSet presAssocID="{B4D2C804-7EF8-4130-A81B-5AA9A4EE28CE}" presName="nodeFollowingNodes" presStyleLbl="node1" presStyleIdx="1" presStyleCnt="5">
        <dgm:presLayoutVars>
          <dgm:bulletEnabled val="1"/>
        </dgm:presLayoutVars>
      </dgm:prSet>
      <dgm:spPr/>
      <dgm:t>
        <a:bodyPr/>
        <a:lstStyle/>
        <a:p>
          <a:endParaRPr lang="en-GB"/>
        </a:p>
      </dgm:t>
    </dgm:pt>
    <dgm:pt modelId="{253FC71F-34D0-4ED3-856A-8B039D006EB7}" type="pres">
      <dgm:prSet presAssocID="{A0DB5319-0A64-4FDB-8876-83058B3ABF7B}" presName="nodeFollowingNodes" presStyleLbl="node1" presStyleIdx="2" presStyleCnt="5">
        <dgm:presLayoutVars>
          <dgm:bulletEnabled val="1"/>
        </dgm:presLayoutVars>
      </dgm:prSet>
      <dgm:spPr/>
      <dgm:t>
        <a:bodyPr/>
        <a:lstStyle/>
        <a:p>
          <a:endParaRPr lang="en-GB"/>
        </a:p>
      </dgm:t>
    </dgm:pt>
    <dgm:pt modelId="{4E905D72-554D-4A38-B6D5-35CE465C131D}" type="pres">
      <dgm:prSet presAssocID="{548DAB05-149D-46E2-878A-8A25B5A55BCB}" presName="nodeFollowingNodes" presStyleLbl="node1" presStyleIdx="3" presStyleCnt="5">
        <dgm:presLayoutVars>
          <dgm:bulletEnabled val="1"/>
        </dgm:presLayoutVars>
      </dgm:prSet>
      <dgm:spPr/>
      <dgm:t>
        <a:bodyPr/>
        <a:lstStyle/>
        <a:p>
          <a:endParaRPr lang="en-GB"/>
        </a:p>
      </dgm:t>
    </dgm:pt>
    <dgm:pt modelId="{89F3077E-F148-4A6D-8A73-017D149401E9}" type="pres">
      <dgm:prSet presAssocID="{C0F4C335-3C68-4152-9334-76FC23D09138}" presName="nodeFollowingNodes" presStyleLbl="node1" presStyleIdx="4" presStyleCnt="5" custRadScaleRad="100052" custRadScaleInc="16">
        <dgm:presLayoutVars>
          <dgm:bulletEnabled val="1"/>
        </dgm:presLayoutVars>
      </dgm:prSet>
      <dgm:spPr/>
      <dgm:t>
        <a:bodyPr/>
        <a:lstStyle/>
        <a:p>
          <a:endParaRPr lang="en-GB"/>
        </a:p>
      </dgm:t>
    </dgm:pt>
  </dgm:ptLst>
  <dgm:cxnLst>
    <dgm:cxn modelId="{E006B1BD-A5FA-4D90-8C72-353FA5586F83}" srcId="{9F180B95-8B91-4A4F-A817-E7244D1D82BD}" destId="{3B5A8814-3A91-4B08-A7FE-1D3146864DF2}" srcOrd="0" destOrd="0" parTransId="{24171572-BD1A-42FB-B4FB-0F761B57479C}" sibTransId="{E113BDF3-D787-4C02-9D30-392C62B2B5E7}"/>
    <dgm:cxn modelId="{341F8A16-7FD9-4842-AC7D-627AE455671E}" srcId="{9F180B95-8B91-4A4F-A817-E7244D1D82BD}" destId="{C0F4C335-3C68-4152-9334-76FC23D09138}" srcOrd="4" destOrd="0" parTransId="{E2046C97-5F67-49D5-B24F-9E7F1C7CFDD5}" sibTransId="{5D33D39C-A355-4E77-9B1F-5CD449B41913}"/>
    <dgm:cxn modelId="{11127A14-7C01-4263-BA8C-4EE308C21692}" srcId="{9F180B95-8B91-4A4F-A817-E7244D1D82BD}" destId="{B4D2C804-7EF8-4130-A81B-5AA9A4EE28CE}" srcOrd="1" destOrd="0" parTransId="{8E9747B7-C15B-4DE1-82FB-791F06291620}" sibTransId="{3290113D-95FF-464B-91A4-D94A94669CBA}"/>
    <dgm:cxn modelId="{2EFF14E1-F4C3-4BD2-82A6-3CE8E978C0F8}" srcId="{9F180B95-8B91-4A4F-A817-E7244D1D82BD}" destId="{A0DB5319-0A64-4FDB-8876-83058B3ABF7B}" srcOrd="2" destOrd="0" parTransId="{51D7C19F-34C2-4A0A-A570-30BF639BD802}" sibTransId="{7ACD744E-4B38-4546-84D5-93ED11EE68D3}"/>
    <dgm:cxn modelId="{2DDB63DB-FE61-492A-B073-DD333DD1A853}" srcId="{9F180B95-8B91-4A4F-A817-E7244D1D82BD}" destId="{548DAB05-149D-46E2-878A-8A25B5A55BCB}" srcOrd="3" destOrd="0" parTransId="{FF67CE58-45B6-4A76-83C6-B73A15B271DB}" sibTransId="{F6C91507-1AFF-463D-A20E-8E9A1B89BF3E}"/>
    <dgm:cxn modelId="{CF7CA3DF-7352-D44E-9287-F309A9F54EE6}" type="presOf" srcId="{9F180B95-8B91-4A4F-A817-E7244D1D82BD}" destId="{F6DC44A3-F897-489D-AEC2-DC67F833D8D6}" srcOrd="0" destOrd="0" presId="urn:microsoft.com/office/officeart/2005/8/layout/cycle3"/>
    <dgm:cxn modelId="{FAE6A193-474D-FA4B-9AD5-5FA5B81292EB}" type="presOf" srcId="{548DAB05-149D-46E2-878A-8A25B5A55BCB}" destId="{4E905D72-554D-4A38-B6D5-35CE465C131D}" srcOrd="0" destOrd="0" presId="urn:microsoft.com/office/officeart/2005/8/layout/cycle3"/>
    <dgm:cxn modelId="{FEEA8036-D81D-084C-81BA-9ED0C234C5C2}" type="presOf" srcId="{B4D2C804-7EF8-4130-A81B-5AA9A4EE28CE}" destId="{3709EC99-6BE0-43A1-B335-01DCB78DBD27}" srcOrd="0" destOrd="0" presId="urn:microsoft.com/office/officeart/2005/8/layout/cycle3"/>
    <dgm:cxn modelId="{D2D6E64A-C7EA-1D4E-B6D0-5513D96FC586}" type="presOf" srcId="{3B5A8814-3A91-4B08-A7FE-1D3146864DF2}" destId="{2847E50C-771F-41FA-96C9-D7C49124D5B0}" srcOrd="0" destOrd="0" presId="urn:microsoft.com/office/officeart/2005/8/layout/cycle3"/>
    <dgm:cxn modelId="{E4F23B6D-E53B-5949-94BB-BF65A5F249CB}" type="presOf" srcId="{E113BDF3-D787-4C02-9D30-392C62B2B5E7}" destId="{E09164C4-7915-4C72-82F6-1A0AF0528F7E}" srcOrd="0" destOrd="0" presId="urn:microsoft.com/office/officeart/2005/8/layout/cycle3"/>
    <dgm:cxn modelId="{1453845A-15EF-7D4D-87BE-50F205386A6C}" type="presOf" srcId="{A0DB5319-0A64-4FDB-8876-83058B3ABF7B}" destId="{253FC71F-34D0-4ED3-856A-8B039D006EB7}" srcOrd="0" destOrd="0" presId="urn:microsoft.com/office/officeart/2005/8/layout/cycle3"/>
    <dgm:cxn modelId="{8FE504EB-3C56-DA49-B76E-804A72269693}" type="presOf" srcId="{C0F4C335-3C68-4152-9334-76FC23D09138}" destId="{89F3077E-F148-4A6D-8A73-017D149401E9}" srcOrd="0" destOrd="0" presId="urn:microsoft.com/office/officeart/2005/8/layout/cycle3"/>
    <dgm:cxn modelId="{DDFA1A9C-F060-5540-BD11-82CFE588BE52}" type="presParOf" srcId="{F6DC44A3-F897-489D-AEC2-DC67F833D8D6}" destId="{C250FC45-777D-4541-BA26-EF8EB203A29B}" srcOrd="0" destOrd="0" presId="urn:microsoft.com/office/officeart/2005/8/layout/cycle3"/>
    <dgm:cxn modelId="{6101CEFB-51B0-5E4F-908F-7F190E3FC219}" type="presParOf" srcId="{C250FC45-777D-4541-BA26-EF8EB203A29B}" destId="{2847E50C-771F-41FA-96C9-D7C49124D5B0}" srcOrd="0" destOrd="0" presId="urn:microsoft.com/office/officeart/2005/8/layout/cycle3"/>
    <dgm:cxn modelId="{26729678-D736-F54E-9433-A2BFBE0D78B0}" type="presParOf" srcId="{C250FC45-777D-4541-BA26-EF8EB203A29B}" destId="{E09164C4-7915-4C72-82F6-1A0AF0528F7E}" srcOrd="1" destOrd="0" presId="urn:microsoft.com/office/officeart/2005/8/layout/cycle3"/>
    <dgm:cxn modelId="{8C4E861F-FB8B-5E4C-98B1-0A446F9130DB}" type="presParOf" srcId="{C250FC45-777D-4541-BA26-EF8EB203A29B}" destId="{3709EC99-6BE0-43A1-B335-01DCB78DBD27}" srcOrd="2" destOrd="0" presId="urn:microsoft.com/office/officeart/2005/8/layout/cycle3"/>
    <dgm:cxn modelId="{2C996AD3-0B8E-934C-91F4-F2032DFB0EDD}" type="presParOf" srcId="{C250FC45-777D-4541-BA26-EF8EB203A29B}" destId="{253FC71F-34D0-4ED3-856A-8B039D006EB7}" srcOrd="3" destOrd="0" presId="urn:microsoft.com/office/officeart/2005/8/layout/cycle3"/>
    <dgm:cxn modelId="{C8B84BCE-4B62-CE40-93AA-60747D11FE24}" type="presParOf" srcId="{C250FC45-777D-4541-BA26-EF8EB203A29B}" destId="{4E905D72-554D-4A38-B6D5-35CE465C131D}" srcOrd="4" destOrd="0" presId="urn:microsoft.com/office/officeart/2005/8/layout/cycle3"/>
    <dgm:cxn modelId="{655F8496-1E2C-7A4A-881C-673F46B516E3}" type="presParOf" srcId="{C250FC45-777D-4541-BA26-EF8EB203A29B}" destId="{89F3077E-F148-4A6D-8A73-017D149401E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164C4-7915-4C72-82F6-1A0AF0528F7E}">
      <dsp:nvSpPr>
        <dsp:cNvPr id="0" name=""/>
        <dsp:cNvSpPr/>
      </dsp:nvSpPr>
      <dsp:spPr>
        <a:xfrm>
          <a:off x="2212627" y="-28222"/>
          <a:ext cx="4490145" cy="4490145"/>
        </a:xfrm>
        <a:prstGeom prst="circularArrow">
          <a:avLst>
            <a:gd name="adj1" fmla="val 5544"/>
            <a:gd name="adj2" fmla="val 330680"/>
            <a:gd name="adj3" fmla="val 13756656"/>
            <a:gd name="adj4" fmla="val 1739770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7E50C-771F-41FA-96C9-D7C49124D5B0}">
      <dsp:nvSpPr>
        <dsp:cNvPr id="0" name=""/>
        <dsp:cNvSpPr/>
      </dsp:nvSpPr>
      <dsp:spPr>
        <a:xfrm>
          <a:off x="3397690" y="1047"/>
          <a:ext cx="2120019" cy="1060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Define the problem</a:t>
          </a:r>
          <a:endParaRPr lang="en-GB" sz="1900" kern="1200" dirty="0"/>
        </a:p>
      </dsp:txBody>
      <dsp:txXfrm>
        <a:off x="3449435" y="52792"/>
        <a:ext cx="2016529" cy="956519"/>
      </dsp:txXfrm>
    </dsp:sp>
    <dsp:sp modelId="{3709EC99-6BE0-43A1-B335-01DCB78DBD27}">
      <dsp:nvSpPr>
        <dsp:cNvPr id="0" name=""/>
        <dsp:cNvSpPr/>
      </dsp:nvSpPr>
      <dsp:spPr>
        <a:xfrm>
          <a:off x="5218748" y="1324123"/>
          <a:ext cx="2120019" cy="1060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Generate alternatives</a:t>
          </a:r>
          <a:endParaRPr lang="en-GB" sz="1900" kern="1200" dirty="0"/>
        </a:p>
      </dsp:txBody>
      <dsp:txXfrm>
        <a:off x="5270493" y="1375868"/>
        <a:ext cx="2016529" cy="956519"/>
      </dsp:txXfrm>
    </dsp:sp>
    <dsp:sp modelId="{253FC71F-34D0-4ED3-856A-8B039D006EB7}">
      <dsp:nvSpPr>
        <dsp:cNvPr id="0" name=""/>
        <dsp:cNvSpPr/>
      </dsp:nvSpPr>
      <dsp:spPr>
        <a:xfrm>
          <a:off x="4523166" y="3464906"/>
          <a:ext cx="2120019" cy="1060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Evaluate and select alternatives</a:t>
          </a:r>
          <a:endParaRPr lang="en-GB" sz="1900" kern="1200" dirty="0"/>
        </a:p>
      </dsp:txBody>
      <dsp:txXfrm>
        <a:off x="4574911" y="3516651"/>
        <a:ext cx="2016529" cy="956519"/>
      </dsp:txXfrm>
    </dsp:sp>
    <dsp:sp modelId="{4E905D72-554D-4A38-B6D5-35CE465C131D}">
      <dsp:nvSpPr>
        <dsp:cNvPr id="0" name=""/>
        <dsp:cNvSpPr/>
      </dsp:nvSpPr>
      <dsp:spPr>
        <a:xfrm>
          <a:off x="2272214" y="3464906"/>
          <a:ext cx="2120019" cy="1060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Implement the solution</a:t>
          </a:r>
          <a:endParaRPr lang="en-GB" sz="1900" kern="1200" dirty="0"/>
        </a:p>
      </dsp:txBody>
      <dsp:txXfrm>
        <a:off x="2323959" y="3516651"/>
        <a:ext cx="2016529" cy="956519"/>
      </dsp:txXfrm>
    </dsp:sp>
    <dsp:sp modelId="{89F3077E-F148-4A6D-8A73-017D149401E9}">
      <dsp:nvSpPr>
        <dsp:cNvPr id="0" name=""/>
        <dsp:cNvSpPr/>
      </dsp:nvSpPr>
      <dsp:spPr>
        <a:xfrm>
          <a:off x="1575784" y="1323510"/>
          <a:ext cx="2120019" cy="10600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Evaluate the solution</a:t>
          </a:r>
          <a:endParaRPr lang="en-GB" sz="1900" kern="1200" dirty="0"/>
        </a:p>
      </dsp:txBody>
      <dsp:txXfrm>
        <a:off x="1627529" y="1375255"/>
        <a:ext cx="2016529" cy="9565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3CA75F-C576-42DD-93B2-27B1E153F4F1}" type="datetimeFigureOut">
              <a:rPr lang="en-GB" smtClean="0"/>
              <a:t>22/06/21</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D0CCC-7E4E-4AD4-9FEE-191065820E11}" type="slidenum">
              <a:rPr lang="en-GB" smtClean="0"/>
              <a:t>‹#›</a:t>
            </a:fld>
            <a:endParaRPr lang="en-GB"/>
          </a:p>
        </p:txBody>
      </p:sp>
    </p:spTree>
    <p:extLst>
      <p:ext uri="{BB962C8B-B14F-4D97-AF65-F5344CB8AC3E}">
        <p14:creationId xmlns:p14="http://schemas.microsoft.com/office/powerpoint/2010/main" val="341161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a:t>
            </a:r>
            <a:r>
              <a:rPr lang="en-GB" baseline="0" dirty="0" smtClean="0"/>
              <a:t> of impulsive behaviour includes spending too much money.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6</a:t>
            </a:fld>
            <a:endParaRPr lang="en-GB"/>
          </a:p>
        </p:txBody>
      </p:sp>
    </p:spTree>
    <p:extLst>
      <p:ext uri="{BB962C8B-B14F-4D97-AF65-F5344CB8AC3E}">
        <p14:creationId xmlns:p14="http://schemas.microsoft.com/office/powerpoint/2010/main" val="180402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“I am in debt as I spend</a:t>
            </a:r>
            <a:r>
              <a:rPr lang="en-GB" baseline="0" dirty="0" smtClean="0"/>
              <a:t> too much money”. The impulsive behaviour is buying items. </a:t>
            </a:r>
          </a:p>
          <a:p>
            <a:endParaRPr lang="en-GB" baseline="0" dirty="0" smtClean="0"/>
          </a:p>
          <a:p>
            <a:r>
              <a:rPr lang="en-GB" baseline="0" dirty="0" smtClean="0"/>
              <a:t>In what situation may this happen? Is it when you are feeling certain emotions? Is it when someone says something to you, or the beliefs you hold about yourself? </a:t>
            </a:r>
            <a:endParaRPr lang="en-GB" dirty="0" smtClean="0"/>
          </a:p>
          <a:p>
            <a:endParaRPr lang="en-GB" dirty="0" smtClean="0"/>
          </a:p>
          <a:p>
            <a:r>
              <a:rPr lang="en-GB" dirty="0" smtClean="0"/>
              <a:t>Outline</a:t>
            </a:r>
            <a:r>
              <a:rPr lang="en-GB" baseline="0" dirty="0" smtClean="0"/>
              <a:t> behavioural hopes and expectations – if you were not impulsive in this situation, what would your behaviour be? It is important to create a pretend scenario in your head where you might be impulsive, so for example, you were sad and started to impulsively buy things, and instead imagine how that scenario would play out in your mind without the impulsivity. For example, I need to recognise when I am sad, so I will take care of myself, maybe I will talk to my support system instead of turning to buying things.</a:t>
            </a:r>
            <a:endParaRPr lang="en-GB" dirty="0" smtClean="0"/>
          </a:p>
          <a:p>
            <a:endParaRPr lang="en-GB" dirty="0" smtClean="0"/>
          </a:p>
          <a:p>
            <a:r>
              <a:rPr lang="en-GB" dirty="0" smtClean="0"/>
              <a:t>Some individuals find it helpful to imagine what their</a:t>
            </a:r>
            <a:r>
              <a:rPr lang="en-GB" baseline="0" dirty="0" smtClean="0"/>
              <a:t> life would look like without their impulsive behaviours.</a:t>
            </a:r>
          </a:p>
          <a:p>
            <a:endParaRPr lang="en-GB" dirty="0" smtClean="0"/>
          </a:p>
          <a:p>
            <a:r>
              <a:rPr lang="en-GB" dirty="0" smtClean="0"/>
              <a:t>Creating a routine helps to</a:t>
            </a:r>
            <a:r>
              <a:rPr lang="en-GB" baseline="0" dirty="0" smtClean="0"/>
              <a:t> reduce impulsivity as it creates less free time to be impulsive. </a:t>
            </a:r>
          </a:p>
          <a:p>
            <a:endParaRPr lang="en-GB" baseline="0" dirty="0" smtClean="0"/>
          </a:p>
          <a:p>
            <a:r>
              <a:rPr lang="en-GB" dirty="0" smtClean="0"/>
              <a:t>Multitasking. This</a:t>
            </a:r>
            <a:r>
              <a:rPr lang="en-GB" baseline="0" dirty="0" smtClean="0"/>
              <a:t> may sound</a:t>
            </a:r>
            <a:r>
              <a:rPr lang="en-GB" dirty="0" smtClean="0"/>
              <a:t> counterintuitive at first</a:t>
            </a:r>
            <a:r>
              <a:rPr lang="en-GB" baseline="0" dirty="0" smtClean="0"/>
              <a:t>, as you might think that i</a:t>
            </a:r>
            <a:r>
              <a:rPr lang="en-GB" dirty="0" smtClean="0"/>
              <a:t>f you’re supposed to be concentrating on one thing at a time, surely</a:t>
            </a:r>
            <a:r>
              <a:rPr lang="en-GB" baseline="0" dirty="0" smtClean="0"/>
              <a:t> </a:t>
            </a:r>
            <a:r>
              <a:rPr lang="en-GB" dirty="0" smtClean="0"/>
              <a:t>multitasking would make you more impulsive? Actually, research shows how multitasking</a:t>
            </a:r>
            <a:r>
              <a:rPr lang="en-GB" baseline="0" dirty="0" smtClean="0"/>
              <a:t> can be good for adults with ADHD, as </a:t>
            </a:r>
            <a:r>
              <a:rPr lang="en-GB" dirty="0" smtClean="0"/>
              <a:t>if you are focusing on a task,</a:t>
            </a:r>
            <a:r>
              <a:rPr lang="en-GB" baseline="0" dirty="0" smtClean="0"/>
              <a:t> </a:t>
            </a:r>
            <a:r>
              <a:rPr lang="en-GB" dirty="0" smtClean="0"/>
              <a:t>but holding back an impulse to do something else, you’re activating the inhibitory network in your brain. Multitasking, because you’re focusing on multiple tasks, can strengthen this network and help you develop impulse control (Bank, 2015).</a:t>
            </a:r>
            <a:endParaRPr lang="en-GB" baseline="0" dirty="0" smtClean="0"/>
          </a:p>
          <a:p>
            <a:endParaRPr lang="en-GB" baseline="0" dirty="0" smtClean="0"/>
          </a:p>
          <a:p>
            <a:r>
              <a:rPr lang="en-GB" baseline="0" dirty="0" smtClean="0"/>
              <a:t>Sometimes exercising when you feel like you want to be impulsive can help focus the mind. </a:t>
            </a:r>
          </a:p>
          <a:p>
            <a:endParaRPr lang="en-GB" baseline="0" dirty="0" smtClean="0"/>
          </a:p>
          <a:p>
            <a:r>
              <a:rPr lang="en-GB" baseline="0" dirty="0" smtClean="0"/>
              <a:t>It is important to remember that not all impulsivity will be able to be controlled, it is about accepting and being kind to yourself and keep trying.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8</a:t>
            </a:fld>
            <a:endParaRPr lang="en-GB"/>
          </a:p>
        </p:txBody>
      </p:sp>
    </p:spTree>
    <p:extLst>
      <p:ext uri="{BB962C8B-B14F-4D97-AF65-F5344CB8AC3E}">
        <p14:creationId xmlns:p14="http://schemas.microsoft.com/office/powerpoint/2010/main" val="362035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we recap from a few sessions ago, hyperactivity is the symptom whereby a person is in a state of excess activity, with abnormal or extreme levels of activity. </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17</a:t>
            </a:fld>
            <a:endParaRPr lang="en-GB"/>
          </a:p>
        </p:txBody>
      </p:sp>
    </p:spTree>
    <p:extLst>
      <p:ext uri="{BB962C8B-B14F-4D97-AF65-F5344CB8AC3E}">
        <p14:creationId xmlns:p14="http://schemas.microsoft.com/office/powerpoint/2010/main" val="3632218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the benefits of mindfulness?</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19</a:t>
            </a:fld>
            <a:endParaRPr lang="en-GB"/>
          </a:p>
        </p:txBody>
      </p:sp>
    </p:spTree>
    <p:extLst>
      <p:ext uri="{BB962C8B-B14F-4D97-AF65-F5344CB8AC3E}">
        <p14:creationId xmlns:p14="http://schemas.microsoft.com/office/powerpoint/2010/main" val="118389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have noticed</a:t>
            </a:r>
            <a:r>
              <a:rPr lang="en-GB" baseline="0" dirty="0" smtClean="0"/>
              <a:t> that we have completed a mindfulness exercise at the end of the last session and we will complete a mindfulness session</a:t>
            </a:r>
          </a:p>
          <a:p>
            <a:endParaRPr lang="en-GB" baseline="0" dirty="0" smtClean="0"/>
          </a:p>
          <a:p>
            <a:r>
              <a:rPr lang="en-GB" baseline="0" dirty="0" smtClean="0"/>
              <a:t>It’s okay for your mind to drift away when doing any mindfulness activity. Just gently bring yourself back to the task at hand. It will become easier the more you practice, as it is a skill that is built.</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20</a:t>
            </a:fld>
            <a:endParaRPr lang="en-GB"/>
          </a:p>
        </p:txBody>
      </p:sp>
    </p:spTree>
    <p:extLst>
      <p:ext uri="{BB962C8B-B14F-4D97-AF65-F5344CB8AC3E}">
        <p14:creationId xmlns:p14="http://schemas.microsoft.com/office/powerpoint/2010/main" val="172288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ADHD individuals have more difficulty with connecting all different areas of the brain, this is why we can see th</a:t>
            </a:r>
            <a:r>
              <a:rPr lang="en-GB" baseline="0" dirty="0" smtClean="0"/>
              <a:t>e symptoms that we have discussed so far, impulsivity, hyperactivity and inattention.</a:t>
            </a:r>
            <a:endParaRPr lang="en-GB" dirty="0"/>
          </a:p>
        </p:txBody>
      </p:sp>
      <p:sp>
        <p:nvSpPr>
          <p:cNvPr id="4" name="Slide Number Placeholder 3"/>
          <p:cNvSpPr>
            <a:spLocks noGrp="1"/>
          </p:cNvSpPr>
          <p:nvPr>
            <p:ph type="sldNum" sz="quarter" idx="10"/>
          </p:nvPr>
        </p:nvSpPr>
        <p:spPr/>
        <p:txBody>
          <a:bodyPr/>
          <a:lstStyle/>
          <a:p>
            <a:fld id="{BCEFC5F6-BFC2-5247-8BC4-D777350B6D88}" type="slidenum">
              <a:rPr lang="en-GB" smtClean="0"/>
              <a:t>21</a:t>
            </a:fld>
            <a:endParaRPr lang="en-GB"/>
          </a:p>
        </p:txBody>
      </p:sp>
    </p:spTree>
    <p:extLst>
      <p:ext uri="{BB962C8B-B14F-4D97-AF65-F5344CB8AC3E}">
        <p14:creationId xmlns:p14="http://schemas.microsoft.com/office/powerpoint/2010/main" val="313874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2465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413957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1480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29740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EE8E308-1022-EF40-A40F-8D439135066D}" type="datetimeFigureOut">
              <a:rPr lang="en-US" smtClean="0"/>
              <a:t>22/06/21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72371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9EE8E308-1022-EF40-A40F-8D439135066D}" type="datetimeFigureOut">
              <a:rPr lang="en-US" smtClean="0"/>
              <a:t>22/06/21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05742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9EE8E308-1022-EF40-A40F-8D439135066D}" type="datetimeFigureOut">
              <a:rPr lang="en-US" smtClean="0"/>
              <a:t>22/06/21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283331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9EE8E308-1022-EF40-A40F-8D439135066D}" type="datetimeFigureOut">
              <a:rPr lang="en-US" smtClean="0"/>
              <a:t>22/06/21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8647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8E308-1022-EF40-A40F-8D439135066D}" type="datetimeFigureOut">
              <a:rPr lang="en-US" smtClean="0"/>
              <a:t>22/06/21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420505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22/06/21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383464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EE8E308-1022-EF40-A40F-8D439135066D}" type="datetimeFigureOut">
              <a:rPr lang="en-US" smtClean="0"/>
              <a:t>22/06/21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CE673-5009-B241-A93B-0EFA06793C53}" type="slidenum">
              <a:rPr lang="en-US" smtClean="0"/>
              <a:t>‹#›</a:t>
            </a:fld>
            <a:endParaRPr lang="en-US"/>
          </a:p>
        </p:txBody>
      </p:sp>
    </p:spTree>
    <p:extLst>
      <p:ext uri="{BB962C8B-B14F-4D97-AF65-F5344CB8AC3E}">
        <p14:creationId xmlns:p14="http://schemas.microsoft.com/office/powerpoint/2010/main" val="1728339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08-1022-EF40-A40F-8D439135066D}" type="datetimeFigureOut">
              <a:rPr lang="en-US" smtClean="0"/>
              <a:t>22/06/21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CE673-5009-B241-A93B-0EFA06793C53}" type="slidenum">
              <a:rPr lang="en-US" smtClean="0"/>
              <a:t>‹#›</a:t>
            </a:fld>
            <a:endParaRPr lang="en-US"/>
          </a:p>
        </p:txBody>
      </p:sp>
    </p:spTree>
    <p:extLst>
      <p:ext uri="{BB962C8B-B14F-4D97-AF65-F5344CB8AC3E}">
        <p14:creationId xmlns:p14="http://schemas.microsoft.com/office/powerpoint/2010/main" val="415443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853017" y="649724"/>
            <a:ext cx="7924800" cy="3236476"/>
          </a:xfrm>
        </p:spPr>
        <p:txBody>
          <a:bodyPr>
            <a:normAutofit/>
          </a:bodyPr>
          <a:lstStyle/>
          <a:p>
            <a:r>
              <a:rPr lang="en-GB" sz="6000" dirty="0" smtClean="0"/>
              <a:t>ADHD</a:t>
            </a:r>
            <a:r>
              <a:rPr lang="en-GB" dirty="0" smtClean="0"/>
              <a:t/>
            </a:r>
            <a:br>
              <a:rPr lang="en-GB" dirty="0" smtClean="0"/>
            </a:br>
            <a:r>
              <a:rPr lang="en-GB" dirty="0" smtClean="0"/>
              <a:t/>
            </a:r>
            <a:br>
              <a:rPr lang="en-GB" dirty="0" smtClean="0"/>
            </a:br>
            <a:r>
              <a:rPr lang="en-GB" sz="4400" dirty="0" smtClean="0">
                <a:solidFill>
                  <a:srgbClr val="710328"/>
                </a:solidFill>
              </a:rPr>
              <a:t>“Attention Deficit Hyperactivity Disorder”</a:t>
            </a:r>
            <a:endParaRPr lang="en-GB" dirty="0">
              <a:solidFill>
                <a:srgbClr val="710328"/>
              </a:solidFill>
            </a:endParaRPr>
          </a:p>
        </p:txBody>
      </p:sp>
      <p:pic>
        <p:nvPicPr>
          <p:cNvPr id="6" name="Picture 5"/>
          <p:cNvPicPr>
            <a:picLocks noChangeAspect="1"/>
          </p:cNvPicPr>
          <p:nvPr/>
        </p:nvPicPr>
        <p:blipFill>
          <a:blip r:embed="rId3"/>
          <a:stretch>
            <a:fillRect/>
          </a:stretch>
        </p:blipFill>
        <p:spPr>
          <a:xfrm>
            <a:off x="7553048" y="114924"/>
            <a:ext cx="2233882" cy="812073"/>
          </a:xfrm>
          <a:prstGeom prst="rect">
            <a:avLst/>
          </a:prstGeom>
        </p:spPr>
      </p:pic>
      <p:sp>
        <p:nvSpPr>
          <p:cNvPr id="7" name="Subtitle 2"/>
          <p:cNvSpPr>
            <a:spLocks noGrp="1"/>
          </p:cNvSpPr>
          <p:nvPr>
            <p:ph type="subTitle" idx="1"/>
          </p:nvPr>
        </p:nvSpPr>
        <p:spPr>
          <a:xfrm>
            <a:off x="990600" y="4925230"/>
            <a:ext cx="7924800" cy="1144632"/>
          </a:xfrm>
        </p:spPr>
        <p:txBody>
          <a:bodyPr>
            <a:normAutofit/>
          </a:bodyPr>
          <a:lstStyle/>
          <a:p>
            <a:r>
              <a:rPr lang="en-GB" sz="3500" dirty="0" smtClean="0">
                <a:solidFill>
                  <a:srgbClr val="660066"/>
                </a:solidFill>
              </a:rPr>
              <a:t>Psychoeducation and skills group</a:t>
            </a:r>
          </a:p>
          <a:p>
            <a:endParaRPr lang="en-GB" dirty="0"/>
          </a:p>
        </p:txBody>
      </p:sp>
    </p:spTree>
    <p:extLst>
      <p:ext uri="{BB962C8B-B14F-4D97-AF65-F5344CB8AC3E}">
        <p14:creationId xmlns:p14="http://schemas.microsoft.com/office/powerpoint/2010/main" val="23433729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Solving Cycle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593148"/>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476397"/>
      </p:ext>
    </p:extLst>
  </p:cSld>
  <p:clrMapOvr>
    <a:masterClrMapping/>
  </p:clrMapOvr>
  <mc:AlternateContent xmlns:mc="http://schemas.openxmlformats.org/markup-compatibility/2006" xmlns:p14="http://schemas.microsoft.com/office/powerpoint/2010/main">
    <mc:Choice Requires="p14">
      <p:transition spd="slow" p14:dur="2000" advTm="38925"/>
    </mc:Choice>
    <mc:Fallback xmlns="">
      <p:transition spd="slow" advTm="38925"/>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Define the Problem</a:t>
            </a:r>
            <a:endParaRPr lang="en-GB" dirty="0"/>
          </a:p>
        </p:txBody>
      </p:sp>
      <p:sp>
        <p:nvSpPr>
          <p:cNvPr id="3" name="Content Placeholder 2"/>
          <p:cNvSpPr>
            <a:spLocks noGrp="1"/>
          </p:cNvSpPr>
          <p:nvPr>
            <p:ph idx="1"/>
          </p:nvPr>
        </p:nvSpPr>
        <p:spPr>
          <a:xfrm>
            <a:off x="495300" y="1269941"/>
            <a:ext cx="7008760" cy="5169556"/>
          </a:xfrm>
        </p:spPr>
        <p:txBody>
          <a:bodyPr>
            <a:normAutofit fontScale="92500"/>
          </a:bodyPr>
          <a:lstStyle/>
          <a:p>
            <a:pPr marL="0" indent="0">
              <a:buNone/>
            </a:pPr>
            <a:r>
              <a:rPr lang="en-GB" dirty="0" smtClean="0"/>
              <a:t>Identify any problems you may have at home, work, college etc. This could include:</a:t>
            </a:r>
          </a:p>
          <a:p>
            <a:r>
              <a:rPr lang="en-GB" dirty="0" smtClean="0"/>
              <a:t>Fidgeting/restlessness</a:t>
            </a:r>
          </a:p>
          <a:p>
            <a:r>
              <a:rPr lang="en-GB" dirty="0" smtClean="0"/>
              <a:t>Getting up when you are expected to remain seated</a:t>
            </a:r>
          </a:p>
          <a:p>
            <a:r>
              <a:rPr lang="en-GB" dirty="0" smtClean="0"/>
              <a:t>Doing things without thinking things through or without considering consequences</a:t>
            </a:r>
          </a:p>
          <a:p>
            <a:r>
              <a:rPr lang="en-GB" dirty="0" smtClean="0"/>
              <a:t>Problems with frustration</a:t>
            </a:r>
          </a:p>
          <a:p>
            <a:r>
              <a:rPr lang="en-GB" dirty="0" smtClean="0"/>
              <a:t>Not being able to wait for something</a:t>
            </a:r>
          </a:p>
        </p:txBody>
      </p:sp>
      <p:pic>
        <p:nvPicPr>
          <p:cNvPr id="4" name="Picture 3"/>
          <p:cNvPicPr>
            <a:picLocks noChangeAspect="1"/>
          </p:cNvPicPr>
          <p:nvPr/>
        </p:nvPicPr>
        <p:blipFill rotWithShape="1">
          <a:blip r:embed="rId2"/>
          <a:srcRect l="29525" t="10508" r="-1"/>
          <a:stretch/>
        </p:blipFill>
        <p:spPr>
          <a:xfrm>
            <a:off x="6760067" y="3306969"/>
            <a:ext cx="2927561" cy="2478316"/>
          </a:xfrm>
          <a:prstGeom prst="rect">
            <a:avLst/>
          </a:prstGeom>
        </p:spPr>
      </p:pic>
    </p:spTree>
    <p:extLst>
      <p:ext uri="{BB962C8B-B14F-4D97-AF65-F5344CB8AC3E}">
        <p14:creationId xmlns:p14="http://schemas.microsoft.com/office/powerpoint/2010/main" val="1139837477"/>
      </p:ext>
    </p:extLst>
  </p:cSld>
  <p:clrMapOvr>
    <a:masterClrMapping/>
  </p:clrMapOvr>
  <mc:AlternateContent xmlns:mc="http://schemas.openxmlformats.org/markup-compatibility/2006" xmlns:p14="http://schemas.microsoft.com/office/powerpoint/2010/main">
    <mc:Choice Requires="p14">
      <p:transition spd="slow" p14:dur="2000" advTm="44704"/>
    </mc:Choice>
    <mc:Fallback xmlns="">
      <p:transition spd="slow" advTm="44704"/>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Generate Alternatives</a:t>
            </a:r>
            <a:endParaRPr lang="en-GB" dirty="0"/>
          </a:p>
        </p:txBody>
      </p:sp>
      <p:sp>
        <p:nvSpPr>
          <p:cNvPr id="3" name="Content Placeholder 2"/>
          <p:cNvSpPr>
            <a:spLocks noGrp="1"/>
          </p:cNvSpPr>
          <p:nvPr>
            <p:ph idx="1"/>
          </p:nvPr>
        </p:nvSpPr>
        <p:spPr>
          <a:xfrm>
            <a:off x="495300" y="1600201"/>
            <a:ext cx="8915400" cy="2903376"/>
          </a:xfrm>
        </p:spPr>
        <p:txBody>
          <a:bodyPr>
            <a:normAutofit fontScale="70000" lnSpcReduction="20000"/>
          </a:bodyPr>
          <a:lstStyle/>
          <a:p>
            <a:pPr marL="0" indent="0">
              <a:buNone/>
            </a:pPr>
            <a:r>
              <a:rPr lang="en-GB" dirty="0" smtClean="0"/>
              <a:t>Think of </a:t>
            </a:r>
            <a:r>
              <a:rPr lang="en-GB" dirty="0" smtClean="0"/>
              <a:t>all possible solutions to the problem, good or bad, and write them down: </a:t>
            </a:r>
            <a:r>
              <a:rPr lang="en-GB" dirty="0"/>
              <a:t>e.g. For fidgeting/</a:t>
            </a:r>
            <a:r>
              <a:rPr lang="en-GB" dirty="0" smtClean="0"/>
              <a:t>restlessness</a:t>
            </a:r>
            <a:r>
              <a:rPr lang="mr-IN" dirty="0" smtClean="0"/>
              <a:t>…</a:t>
            </a:r>
            <a:endParaRPr lang="en-GB" dirty="0" smtClean="0"/>
          </a:p>
          <a:p>
            <a:r>
              <a:rPr lang="en-GB" dirty="0"/>
              <a:t>C</a:t>
            </a:r>
            <a:r>
              <a:rPr lang="en-GB" dirty="0" smtClean="0"/>
              <a:t>onsider </a:t>
            </a:r>
            <a:r>
              <a:rPr lang="en-GB" dirty="0" smtClean="0"/>
              <a:t>using a </a:t>
            </a:r>
            <a:r>
              <a:rPr lang="en-GB" dirty="0" smtClean="0">
                <a:solidFill>
                  <a:srgbClr val="5829A2"/>
                </a:solidFill>
              </a:rPr>
              <a:t>wobble </a:t>
            </a:r>
            <a:r>
              <a:rPr lang="en-GB" dirty="0" smtClean="0">
                <a:solidFill>
                  <a:srgbClr val="5829A2"/>
                </a:solidFill>
              </a:rPr>
              <a:t>chair/wobble cushion/a standing </a:t>
            </a:r>
            <a:r>
              <a:rPr lang="en-GB" dirty="0" smtClean="0">
                <a:solidFill>
                  <a:srgbClr val="5829A2"/>
                </a:solidFill>
              </a:rPr>
              <a:t>desk</a:t>
            </a:r>
          </a:p>
          <a:p>
            <a:r>
              <a:rPr lang="en-GB" dirty="0" smtClean="0"/>
              <a:t>You could use a </a:t>
            </a:r>
            <a:r>
              <a:rPr lang="en-GB" dirty="0" smtClean="0">
                <a:solidFill>
                  <a:srgbClr val="5829A2"/>
                </a:solidFill>
              </a:rPr>
              <a:t>focus aid </a:t>
            </a:r>
            <a:r>
              <a:rPr lang="en-GB" dirty="0" smtClean="0"/>
              <a:t>such as a stress ball or </a:t>
            </a:r>
            <a:r>
              <a:rPr lang="en-GB" dirty="0" err="1" smtClean="0"/>
              <a:t>koosh</a:t>
            </a:r>
            <a:r>
              <a:rPr lang="en-GB" dirty="0" smtClean="0"/>
              <a:t> ball</a:t>
            </a:r>
          </a:p>
          <a:p>
            <a:r>
              <a:rPr lang="en-GB" dirty="0" smtClean="0"/>
              <a:t>You could </a:t>
            </a:r>
            <a:r>
              <a:rPr lang="en-GB" dirty="0" smtClean="0">
                <a:solidFill>
                  <a:srgbClr val="5829A2"/>
                </a:solidFill>
              </a:rPr>
              <a:t>set time </a:t>
            </a:r>
            <a:r>
              <a:rPr lang="en-GB" dirty="0" smtClean="0">
                <a:solidFill>
                  <a:srgbClr val="5829A2"/>
                </a:solidFill>
              </a:rPr>
              <a:t>intervals </a:t>
            </a:r>
            <a:r>
              <a:rPr lang="en-GB" dirty="0" smtClean="0"/>
              <a:t>where you can take a short break or walk around a bit</a:t>
            </a:r>
          </a:p>
          <a:p>
            <a:r>
              <a:rPr lang="en-GB" dirty="0" smtClean="0"/>
              <a:t>You could try </a:t>
            </a:r>
            <a:r>
              <a:rPr lang="en-GB" dirty="0" smtClean="0">
                <a:solidFill>
                  <a:srgbClr val="5829A2"/>
                </a:solidFill>
              </a:rPr>
              <a:t>breathing </a:t>
            </a:r>
            <a:r>
              <a:rPr lang="en-GB" dirty="0" smtClean="0">
                <a:solidFill>
                  <a:srgbClr val="5829A2"/>
                </a:solidFill>
              </a:rPr>
              <a:t>techniques</a:t>
            </a:r>
          </a:p>
          <a:p>
            <a:r>
              <a:rPr lang="en-GB" dirty="0">
                <a:solidFill>
                  <a:srgbClr val="000000"/>
                </a:solidFill>
              </a:rPr>
              <a:t>Y</a:t>
            </a:r>
            <a:r>
              <a:rPr lang="en-GB" dirty="0" smtClean="0">
                <a:solidFill>
                  <a:srgbClr val="000000"/>
                </a:solidFill>
              </a:rPr>
              <a:t>o</a:t>
            </a:r>
            <a:r>
              <a:rPr lang="en-GB" dirty="0" smtClean="0"/>
              <a:t>u </a:t>
            </a:r>
            <a:r>
              <a:rPr lang="en-GB" dirty="0" smtClean="0"/>
              <a:t>could use a </a:t>
            </a:r>
            <a:r>
              <a:rPr lang="en-GB" dirty="0" smtClean="0">
                <a:solidFill>
                  <a:srgbClr val="5829A2"/>
                </a:solidFill>
              </a:rPr>
              <a:t>mind map or write all your ideas down</a:t>
            </a:r>
          </a:p>
          <a:p>
            <a:pPr marL="0" indent="0">
              <a:buNone/>
            </a:pP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388"/>
          <a:stretch/>
        </p:blipFill>
        <p:spPr>
          <a:xfrm>
            <a:off x="0" y="4634578"/>
            <a:ext cx="2846766" cy="22234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2870" y="4503576"/>
            <a:ext cx="2388603" cy="22048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081" y="4518248"/>
            <a:ext cx="2534731" cy="2339752"/>
          </a:xfrm>
          <a:prstGeom prst="rect">
            <a:avLst/>
          </a:prstGeom>
        </p:spPr>
      </p:pic>
    </p:spTree>
    <p:extLst>
      <p:ext uri="{BB962C8B-B14F-4D97-AF65-F5344CB8AC3E}">
        <p14:creationId xmlns:p14="http://schemas.microsoft.com/office/powerpoint/2010/main" val="3726321246"/>
      </p:ext>
    </p:extLst>
  </p:cSld>
  <p:clrMapOvr>
    <a:masterClrMapping/>
  </p:clrMapOvr>
  <mc:AlternateContent xmlns:mc="http://schemas.openxmlformats.org/markup-compatibility/2006" xmlns:p14="http://schemas.microsoft.com/office/powerpoint/2010/main">
    <mc:Choice Requires="p14">
      <p:transition spd="slow" p14:dur="2000" advTm="62367"/>
    </mc:Choice>
    <mc:Fallback xmlns="">
      <p:transition spd="slow" advTm="62367"/>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3. </a:t>
            </a:r>
            <a:r>
              <a:rPr lang="en-GB" dirty="0" smtClean="0"/>
              <a:t>Rank solutions </a:t>
            </a:r>
            <a:r>
              <a:rPr lang="en-GB" dirty="0" smtClean="0"/>
              <a:t>in preference order</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Is it </a:t>
            </a:r>
            <a:r>
              <a:rPr lang="en-GB" dirty="0" smtClean="0">
                <a:solidFill>
                  <a:srgbClr val="0AA3D9"/>
                </a:solidFill>
              </a:rPr>
              <a:t>realistic</a:t>
            </a:r>
            <a:r>
              <a:rPr lang="en-GB" dirty="0" smtClean="0"/>
              <a:t>?</a:t>
            </a:r>
          </a:p>
          <a:p>
            <a:r>
              <a:rPr lang="en-GB" dirty="0" smtClean="0"/>
              <a:t>Do I have the </a:t>
            </a:r>
            <a:r>
              <a:rPr lang="en-GB" dirty="0" smtClean="0">
                <a:solidFill>
                  <a:srgbClr val="0AA3D9"/>
                </a:solidFill>
              </a:rPr>
              <a:t>resources</a:t>
            </a:r>
            <a:r>
              <a:rPr lang="en-GB" dirty="0" smtClean="0"/>
              <a:t> to do this?</a:t>
            </a:r>
          </a:p>
          <a:p>
            <a:r>
              <a:rPr lang="en-GB" dirty="0" smtClean="0"/>
              <a:t>What do I know about or not know about? Do I need to learn more?</a:t>
            </a:r>
          </a:p>
          <a:p>
            <a:r>
              <a:rPr lang="en-GB" dirty="0" smtClean="0"/>
              <a:t>Have I </a:t>
            </a:r>
            <a:r>
              <a:rPr lang="en-GB" dirty="0" smtClean="0">
                <a:solidFill>
                  <a:srgbClr val="0AA3D9"/>
                </a:solidFill>
              </a:rPr>
              <a:t>explored</a:t>
            </a:r>
            <a:r>
              <a:rPr lang="en-GB" dirty="0" smtClean="0"/>
              <a:t> everything?</a:t>
            </a:r>
          </a:p>
          <a:p>
            <a:r>
              <a:rPr lang="en-GB" dirty="0" smtClean="0"/>
              <a:t>Which seems most </a:t>
            </a:r>
            <a:r>
              <a:rPr lang="en-GB" dirty="0" smtClean="0">
                <a:solidFill>
                  <a:srgbClr val="0AA3D9"/>
                </a:solidFill>
              </a:rPr>
              <a:t>doable</a:t>
            </a:r>
            <a:r>
              <a:rPr lang="en-GB" dirty="0" smtClean="0"/>
              <a:t>? </a:t>
            </a:r>
          </a:p>
          <a:p>
            <a:r>
              <a:rPr lang="en-GB" dirty="0" smtClean="0"/>
              <a:t>Remember that you can gradually build up to doing things</a:t>
            </a:r>
          </a:p>
          <a:p>
            <a:r>
              <a:rPr lang="en-GB" dirty="0" smtClean="0"/>
              <a:t>Is one solution sufficient or do I need to use more than one?</a:t>
            </a:r>
            <a:endParaRPr lang="en-GB" dirty="0"/>
          </a:p>
        </p:txBody>
      </p:sp>
    </p:spTree>
    <p:extLst>
      <p:ext uri="{BB962C8B-B14F-4D97-AF65-F5344CB8AC3E}">
        <p14:creationId xmlns:p14="http://schemas.microsoft.com/office/powerpoint/2010/main" val="2334555544"/>
      </p:ext>
    </p:extLst>
  </p:cSld>
  <p:clrMapOvr>
    <a:masterClrMapping/>
  </p:clrMapOvr>
  <mc:AlternateContent xmlns:mc="http://schemas.openxmlformats.org/markup-compatibility/2006" xmlns:p14="http://schemas.microsoft.com/office/powerpoint/2010/main">
    <mc:Choice Requires="p14">
      <p:transition spd="slow" p14:dur="2000" advTm="67244"/>
    </mc:Choice>
    <mc:Fallback xmlns="">
      <p:transition spd="slow" advTm="67244"/>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Implement the Solutions</a:t>
            </a:r>
            <a:endParaRPr lang="en-GB" dirty="0"/>
          </a:p>
        </p:txBody>
      </p:sp>
      <p:sp>
        <p:nvSpPr>
          <p:cNvPr id="3" name="Content Placeholder 2"/>
          <p:cNvSpPr>
            <a:spLocks noGrp="1"/>
          </p:cNvSpPr>
          <p:nvPr>
            <p:ph idx="1"/>
          </p:nvPr>
        </p:nvSpPr>
        <p:spPr/>
        <p:txBody>
          <a:bodyPr/>
          <a:lstStyle/>
          <a:p>
            <a:pPr marL="0" indent="0">
              <a:buNone/>
            </a:pPr>
            <a:r>
              <a:rPr lang="en-GB" dirty="0" smtClean="0"/>
              <a:t>Try it out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584" y="2077122"/>
            <a:ext cx="7683303" cy="4658980"/>
          </a:xfrm>
          <a:prstGeom prst="rect">
            <a:avLst/>
          </a:prstGeom>
        </p:spPr>
      </p:pic>
    </p:spTree>
    <p:extLst>
      <p:ext uri="{BB962C8B-B14F-4D97-AF65-F5344CB8AC3E}">
        <p14:creationId xmlns:p14="http://schemas.microsoft.com/office/powerpoint/2010/main" val="2890518634"/>
      </p:ext>
    </p:extLst>
  </p:cSld>
  <p:clrMapOvr>
    <a:masterClrMapping/>
  </p:clrMapOvr>
  <mc:AlternateContent xmlns:mc="http://schemas.openxmlformats.org/markup-compatibility/2006" xmlns:p14="http://schemas.microsoft.com/office/powerpoint/2010/main">
    <mc:Choice Requires="p14">
      <p:transition spd="slow" p14:dur="2000" advTm="12363"/>
    </mc:Choice>
    <mc:Fallback xmlns="">
      <p:transition spd="slow" advTm="12363"/>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Evaluate</a:t>
            </a:r>
            <a:endParaRPr lang="en-GB" dirty="0"/>
          </a:p>
        </p:txBody>
      </p:sp>
      <p:sp>
        <p:nvSpPr>
          <p:cNvPr id="3" name="Content Placeholder 2"/>
          <p:cNvSpPr>
            <a:spLocks noGrp="1"/>
          </p:cNvSpPr>
          <p:nvPr>
            <p:ph idx="1"/>
          </p:nvPr>
        </p:nvSpPr>
        <p:spPr/>
        <p:txBody>
          <a:bodyPr/>
          <a:lstStyle/>
          <a:p>
            <a:r>
              <a:rPr lang="en-GB" dirty="0" smtClean="0"/>
              <a:t>Did the solution </a:t>
            </a:r>
            <a:r>
              <a:rPr lang="en-GB" dirty="0" smtClean="0">
                <a:solidFill>
                  <a:srgbClr val="0AA3D9"/>
                </a:solidFill>
              </a:rPr>
              <a:t>work</a:t>
            </a:r>
            <a:r>
              <a:rPr lang="en-GB" dirty="0" smtClean="0"/>
              <a:t>?</a:t>
            </a:r>
          </a:p>
          <a:p>
            <a:r>
              <a:rPr lang="en-GB" dirty="0" smtClean="0"/>
              <a:t>Has the problem been </a:t>
            </a:r>
            <a:r>
              <a:rPr lang="en-GB" dirty="0" smtClean="0">
                <a:solidFill>
                  <a:srgbClr val="0AA3D9"/>
                </a:solidFill>
              </a:rPr>
              <a:t>solved/managed</a:t>
            </a:r>
            <a:r>
              <a:rPr lang="en-GB" dirty="0" smtClean="0"/>
              <a:t>? </a:t>
            </a:r>
            <a:r>
              <a:rPr lang="en-GB" dirty="0" smtClean="0"/>
              <a:t>If no, go through the cycle again</a:t>
            </a:r>
          </a:p>
          <a:p>
            <a:r>
              <a:rPr lang="en-GB" dirty="0" smtClean="0"/>
              <a:t>Have any </a:t>
            </a:r>
            <a:r>
              <a:rPr lang="en-GB" dirty="0" smtClean="0">
                <a:solidFill>
                  <a:srgbClr val="0AA3D9"/>
                </a:solidFill>
              </a:rPr>
              <a:t>other problems </a:t>
            </a:r>
            <a:r>
              <a:rPr lang="en-GB" dirty="0" smtClean="0"/>
              <a:t>become apparent? If yes, go through the cycle again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705" y="4293096"/>
            <a:ext cx="5305504" cy="2448694"/>
          </a:xfrm>
          <a:prstGeom prst="rect">
            <a:avLst/>
          </a:prstGeom>
        </p:spPr>
      </p:pic>
    </p:spTree>
    <p:extLst>
      <p:ext uri="{BB962C8B-B14F-4D97-AF65-F5344CB8AC3E}">
        <p14:creationId xmlns:p14="http://schemas.microsoft.com/office/powerpoint/2010/main" val="1808821046"/>
      </p:ext>
    </p:extLst>
  </p:cSld>
  <p:clrMapOvr>
    <a:masterClrMapping/>
  </p:clrMapOvr>
  <mc:AlternateContent xmlns:mc="http://schemas.openxmlformats.org/markup-compatibility/2006" xmlns:p14="http://schemas.microsoft.com/office/powerpoint/2010/main">
    <mc:Choice Requires="p14">
      <p:transition spd="slow" p14:dur="2000" advTm="18639"/>
    </mc:Choice>
    <mc:Fallback xmlns="">
      <p:transition spd="slow" advTm="1863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4" name="Title 1"/>
          <p:cNvSpPr txBox="1">
            <a:spLocks/>
          </p:cNvSpPr>
          <p:nvPr/>
        </p:nvSpPr>
        <p:spPr>
          <a:xfrm>
            <a:off x="853016" y="1611800"/>
            <a:ext cx="8511023" cy="32364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6000" dirty="0" smtClean="0"/>
              <a:t>Strategies for Hyperactivity</a:t>
            </a:r>
            <a:endParaRPr lang="en-GB" dirty="0">
              <a:solidFill>
                <a:srgbClr val="710328"/>
              </a:solidFill>
            </a:endParaRPr>
          </a:p>
        </p:txBody>
      </p:sp>
    </p:spTree>
    <p:extLst>
      <p:ext uri="{BB962C8B-B14F-4D97-AF65-F5344CB8AC3E}">
        <p14:creationId xmlns:p14="http://schemas.microsoft.com/office/powerpoint/2010/main" val="13662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617" y="114300"/>
            <a:ext cx="7924800" cy="971612"/>
          </a:xfrm>
        </p:spPr>
        <p:txBody>
          <a:bodyPr/>
          <a:lstStyle/>
          <a:p>
            <a:r>
              <a:rPr lang="en-GB" b="1" dirty="0" smtClean="0"/>
              <a:t>Hyperactivity</a:t>
            </a:r>
            <a:endParaRPr lang="en-GB" b="1" dirty="0"/>
          </a:p>
        </p:txBody>
      </p:sp>
      <p:sp>
        <p:nvSpPr>
          <p:cNvPr id="3" name="Content Placeholder 2"/>
          <p:cNvSpPr>
            <a:spLocks noGrp="1"/>
          </p:cNvSpPr>
          <p:nvPr>
            <p:ph idx="1"/>
          </p:nvPr>
        </p:nvSpPr>
        <p:spPr>
          <a:xfrm>
            <a:off x="5152496" y="2295508"/>
            <a:ext cx="4753504" cy="4397392"/>
          </a:xfrm>
        </p:spPr>
        <p:txBody>
          <a:bodyPr>
            <a:normAutofit fontScale="92500"/>
          </a:bodyPr>
          <a:lstStyle/>
          <a:p>
            <a:endParaRPr lang="en-GB" dirty="0" smtClean="0"/>
          </a:p>
          <a:p>
            <a:r>
              <a:rPr lang="en-GB" sz="2800" dirty="0" smtClean="0"/>
              <a:t>This can look like</a:t>
            </a:r>
            <a:r>
              <a:rPr lang="is-IS" sz="2800" dirty="0" smtClean="0"/>
              <a:t>…</a:t>
            </a:r>
            <a:endParaRPr lang="en-GB" sz="2800" dirty="0"/>
          </a:p>
          <a:p>
            <a:pPr lvl="1"/>
            <a:r>
              <a:rPr lang="en-GB" sz="2400" dirty="0" smtClean="0"/>
              <a:t>Difficulty in sitting still or fidgeting with hands and feet.</a:t>
            </a:r>
          </a:p>
          <a:p>
            <a:pPr lvl="1"/>
            <a:r>
              <a:rPr lang="en-GB" sz="2400" dirty="0" smtClean="0"/>
              <a:t>Gets and stands up during situations where must be seated.</a:t>
            </a:r>
          </a:p>
          <a:p>
            <a:pPr lvl="1"/>
            <a:r>
              <a:rPr lang="en-GB" sz="2400" dirty="0" smtClean="0"/>
              <a:t>Feels as though has excessive energy, displays restlessness</a:t>
            </a:r>
            <a:r>
              <a:rPr lang="en-GB" sz="2400" dirty="0"/>
              <a:t> </a:t>
            </a:r>
            <a:r>
              <a:rPr lang="en-GB" sz="2400" dirty="0" smtClean="0"/>
              <a:t>or feels impatient. </a:t>
            </a:r>
          </a:p>
          <a:p>
            <a:pPr lvl="1"/>
            <a:r>
              <a:rPr lang="en-GB" sz="2400" dirty="0" smtClean="0"/>
              <a:t>Being talkative and often interrupts conversations.</a:t>
            </a:r>
          </a:p>
          <a:p>
            <a:endParaRPr lang="en-GB" dirty="0" smtClean="0"/>
          </a:p>
          <a:p>
            <a:endParaRPr lang="en-GB" dirty="0" smtClean="0"/>
          </a:p>
          <a:p>
            <a:endParaRPr lang="en-GB" dirty="0"/>
          </a:p>
        </p:txBody>
      </p:sp>
      <p:sp>
        <p:nvSpPr>
          <p:cNvPr id="4" name="TextBox 3"/>
          <p:cNvSpPr txBox="1"/>
          <p:nvPr/>
        </p:nvSpPr>
        <p:spPr>
          <a:xfrm>
            <a:off x="192617" y="1741510"/>
            <a:ext cx="9507008" cy="1107996"/>
          </a:xfrm>
          <a:prstGeom prst="rect">
            <a:avLst/>
          </a:prstGeom>
          <a:noFill/>
        </p:spPr>
        <p:txBody>
          <a:bodyPr wrap="square" rtlCol="0">
            <a:spAutoFit/>
          </a:bodyPr>
          <a:lstStyle/>
          <a:p>
            <a:r>
              <a:rPr lang="en-GB" sz="2400" dirty="0">
                <a:solidFill>
                  <a:srgbClr val="5829A2"/>
                </a:solidFill>
              </a:rPr>
              <a:t>Hyperactivity is a state of excess activity, with abnormal or extreme levels of activity. </a:t>
            </a:r>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23" y="3487629"/>
            <a:ext cx="4846373" cy="29846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525" y="269929"/>
            <a:ext cx="2311400" cy="14230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3456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27000"/>
            <a:ext cx="7924800" cy="870012"/>
          </a:xfrm>
        </p:spPr>
        <p:txBody>
          <a:bodyPr/>
          <a:lstStyle/>
          <a:p>
            <a:r>
              <a:rPr lang="en-GB" b="1" dirty="0" smtClean="0"/>
              <a:t>Symptom of hyperactivity</a:t>
            </a:r>
            <a:endParaRPr lang="en-GB" b="1" dirty="0"/>
          </a:p>
        </p:txBody>
      </p:sp>
      <p:sp>
        <p:nvSpPr>
          <p:cNvPr id="3" name="Content Placeholder 2"/>
          <p:cNvSpPr>
            <a:spLocks noGrp="1"/>
          </p:cNvSpPr>
          <p:nvPr>
            <p:ph idx="1"/>
          </p:nvPr>
        </p:nvSpPr>
        <p:spPr>
          <a:xfrm>
            <a:off x="110067" y="1663701"/>
            <a:ext cx="4994275" cy="5015267"/>
          </a:xfrm>
        </p:spPr>
        <p:txBody>
          <a:bodyPr>
            <a:normAutofit/>
          </a:bodyPr>
          <a:lstStyle/>
          <a:p>
            <a:r>
              <a:rPr lang="en-GB" sz="2200" dirty="0" smtClean="0"/>
              <a:t>Individuals with ADHD can struggle with hyperactivity.</a:t>
            </a:r>
          </a:p>
          <a:p>
            <a:endParaRPr lang="en-GB" sz="2200" dirty="0"/>
          </a:p>
          <a:p>
            <a:r>
              <a:rPr lang="en-GB" sz="2200" dirty="0" smtClean="0"/>
              <a:t>This can look like people being </a:t>
            </a:r>
            <a:r>
              <a:rPr lang="en-GB" sz="2200" dirty="0" smtClean="0">
                <a:solidFill>
                  <a:srgbClr val="5829A2"/>
                </a:solidFill>
              </a:rPr>
              <a:t>constantly ‘on edge’, or presenting with a chaotic lifestyle.</a:t>
            </a:r>
          </a:p>
          <a:p>
            <a:endParaRPr lang="en-GB" sz="2200" dirty="0"/>
          </a:p>
          <a:p>
            <a:r>
              <a:rPr lang="en-GB" sz="2200" dirty="0" smtClean="0"/>
              <a:t>People will often feel like they </a:t>
            </a:r>
            <a:r>
              <a:rPr lang="en-GB" sz="2200" dirty="0" smtClean="0">
                <a:solidFill>
                  <a:srgbClr val="5829A2"/>
                </a:solidFill>
              </a:rPr>
              <a:t>cannot ‘settle’</a:t>
            </a:r>
            <a:r>
              <a:rPr lang="en-GB" sz="2200" dirty="0" smtClean="0"/>
              <a:t>.</a:t>
            </a:r>
          </a:p>
          <a:p>
            <a:endParaRPr lang="en-GB" sz="2200" dirty="0"/>
          </a:p>
          <a:p>
            <a:r>
              <a:rPr lang="en-GB" sz="2200" dirty="0" smtClean="0"/>
              <a:t>This can affect someone’s </a:t>
            </a:r>
            <a:r>
              <a:rPr lang="en-GB" sz="2200" dirty="0" smtClean="0">
                <a:solidFill>
                  <a:srgbClr val="5829A2"/>
                </a:solidFill>
              </a:rPr>
              <a:t>quality of life negatively and create exhaustion.</a:t>
            </a:r>
            <a:endParaRPr lang="en-GB" sz="2200" dirty="0">
              <a:solidFill>
                <a:srgbClr val="5829A2"/>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342" y="1663700"/>
            <a:ext cx="4604715" cy="4432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85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88900"/>
            <a:ext cx="7924800" cy="870012"/>
          </a:xfrm>
        </p:spPr>
        <p:txBody>
          <a:bodyPr/>
          <a:lstStyle/>
          <a:p>
            <a:r>
              <a:rPr lang="en-GB" b="1" dirty="0" smtClean="0"/>
              <a:t>Strategies for hyperactivity</a:t>
            </a:r>
            <a:endParaRPr lang="en-GB" b="1" dirty="0"/>
          </a:p>
        </p:txBody>
      </p:sp>
      <p:sp>
        <p:nvSpPr>
          <p:cNvPr id="3" name="Content Placeholder 2"/>
          <p:cNvSpPr>
            <a:spLocks noGrp="1"/>
          </p:cNvSpPr>
          <p:nvPr>
            <p:ph idx="1"/>
          </p:nvPr>
        </p:nvSpPr>
        <p:spPr>
          <a:xfrm>
            <a:off x="4430183" y="1600200"/>
            <a:ext cx="5475817" cy="5257800"/>
          </a:xfrm>
        </p:spPr>
        <p:txBody>
          <a:bodyPr>
            <a:normAutofit/>
          </a:bodyPr>
          <a:lstStyle/>
          <a:p>
            <a:r>
              <a:rPr lang="en-GB" sz="2400" dirty="0" smtClean="0">
                <a:solidFill>
                  <a:srgbClr val="5829A2"/>
                </a:solidFill>
              </a:rPr>
              <a:t>Exercise </a:t>
            </a:r>
          </a:p>
          <a:p>
            <a:endParaRPr lang="en-GB" sz="2400" dirty="0"/>
          </a:p>
          <a:p>
            <a:r>
              <a:rPr lang="en-GB" sz="2400" dirty="0" smtClean="0">
                <a:solidFill>
                  <a:srgbClr val="5829A2"/>
                </a:solidFill>
              </a:rPr>
              <a:t>Avoiding caffeine at all/late in the day </a:t>
            </a:r>
            <a:r>
              <a:rPr lang="en-GB" sz="2400" dirty="0" smtClean="0"/>
              <a:t>or consuming other stimulating foods/drinks</a:t>
            </a:r>
          </a:p>
          <a:p>
            <a:endParaRPr lang="en-GB" sz="2400" dirty="0"/>
          </a:p>
          <a:p>
            <a:r>
              <a:rPr lang="en-GB" sz="2400" dirty="0" smtClean="0"/>
              <a:t>The </a:t>
            </a:r>
            <a:r>
              <a:rPr lang="en-GB" sz="2400" dirty="0" smtClean="0">
                <a:solidFill>
                  <a:srgbClr val="5829A2"/>
                </a:solidFill>
              </a:rPr>
              <a:t>TIP skill</a:t>
            </a:r>
          </a:p>
          <a:p>
            <a:pPr lvl="1"/>
            <a:r>
              <a:rPr lang="en-GB" sz="2000" dirty="0" smtClean="0"/>
              <a:t>Tip cold water on your face</a:t>
            </a:r>
          </a:p>
          <a:p>
            <a:pPr lvl="1"/>
            <a:r>
              <a:rPr lang="en-GB" sz="2000" dirty="0" smtClean="0"/>
              <a:t>Intense exercise for 20 minutes</a:t>
            </a:r>
          </a:p>
          <a:p>
            <a:pPr lvl="1"/>
            <a:r>
              <a:rPr lang="en-GB" sz="2000" dirty="0" smtClean="0"/>
              <a:t>Paced and guided breathing exercises</a:t>
            </a:r>
          </a:p>
          <a:p>
            <a:pPr lvl="1"/>
            <a:endParaRPr lang="en-GB" sz="2000" dirty="0"/>
          </a:p>
          <a:p>
            <a:r>
              <a:rPr lang="en-GB" sz="2400" dirty="0" smtClean="0">
                <a:solidFill>
                  <a:srgbClr val="5829A2"/>
                </a:solidFill>
              </a:rPr>
              <a:t>Mindfulness</a:t>
            </a:r>
            <a:endParaRPr lang="en-GB" sz="2200" dirty="0" smtClean="0">
              <a:solidFill>
                <a:srgbClr val="5829A2"/>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67" y="2214564"/>
            <a:ext cx="4458066" cy="27384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74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98516"/>
            <a:ext cx="7924800" cy="1154097"/>
          </a:xfrm>
        </p:spPr>
        <p:txBody>
          <a:bodyPr/>
          <a:lstStyle/>
          <a:p>
            <a:r>
              <a:rPr lang="en-GB" dirty="0" smtClean="0"/>
              <a:t>Group Rules</a:t>
            </a:r>
            <a:endParaRPr lang="en-GB" dirty="0"/>
          </a:p>
        </p:txBody>
      </p:sp>
      <p:sp>
        <p:nvSpPr>
          <p:cNvPr id="3" name="Content Placeholder 2"/>
          <p:cNvSpPr>
            <a:spLocks noGrp="1"/>
          </p:cNvSpPr>
          <p:nvPr>
            <p:ph idx="1"/>
          </p:nvPr>
        </p:nvSpPr>
        <p:spPr>
          <a:xfrm>
            <a:off x="206375" y="1474434"/>
            <a:ext cx="9424458" cy="4989867"/>
          </a:xfrm>
        </p:spPr>
        <p:txBody>
          <a:bodyPr/>
          <a:lstStyle/>
          <a:p>
            <a:pPr>
              <a:lnSpc>
                <a:spcPct val="150000"/>
              </a:lnSpc>
            </a:pPr>
            <a:r>
              <a:rPr lang="en-GB" sz="2400" dirty="0" smtClean="0"/>
              <a:t>Cameras must be switched on.</a:t>
            </a:r>
          </a:p>
          <a:p>
            <a:pPr>
              <a:lnSpc>
                <a:spcPct val="150000"/>
              </a:lnSpc>
            </a:pPr>
            <a:r>
              <a:rPr lang="en-GB" sz="2400" dirty="0" smtClean="0"/>
              <a:t>Contributing to discussions and sharing your experiences is valued, but not obligatory.</a:t>
            </a:r>
          </a:p>
          <a:p>
            <a:pPr>
              <a:lnSpc>
                <a:spcPct val="150000"/>
              </a:lnSpc>
            </a:pPr>
            <a:r>
              <a:rPr lang="en-GB" sz="2400" dirty="0" smtClean="0"/>
              <a:t>If you would like to share some information please use the hand function available, and type in the chat box. </a:t>
            </a:r>
          </a:p>
          <a:p>
            <a:pPr>
              <a:lnSpc>
                <a:spcPct val="150000"/>
              </a:lnSpc>
            </a:pPr>
            <a:r>
              <a:rPr lang="en-GB" sz="2400" dirty="0" smtClean="0"/>
              <a:t>Please use appropriate language.</a:t>
            </a:r>
          </a:p>
          <a:p>
            <a:pPr>
              <a:lnSpc>
                <a:spcPct val="150000"/>
              </a:lnSpc>
            </a:pPr>
            <a:r>
              <a:rPr lang="en-GB" sz="2400" dirty="0" smtClean="0"/>
              <a:t>Please respect other views.</a:t>
            </a:r>
          </a:p>
          <a:p>
            <a:endParaRPr lang="en-GB" dirty="0"/>
          </a:p>
        </p:txBody>
      </p:sp>
    </p:spTree>
    <p:extLst>
      <p:ext uri="{BB962C8B-B14F-4D97-AF65-F5344CB8AC3E}">
        <p14:creationId xmlns:p14="http://schemas.microsoft.com/office/powerpoint/2010/main" val="27807310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7" y="101600"/>
            <a:ext cx="7924800" cy="844612"/>
          </a:xfrm>
        </p:spPr>
        <p:txBody>
          <a:bodyPr/>
          <a:lstStyle/>
          <a:p>
            <a:r>
              <a:rPr lang="en-GB" b="1" dirty="0" smtClean="0"/>
              <a:t>Mindfulness</a:t>
            </a:r>
            <a:endParaRPr lang="en-GB" b="1" dirty="0"/>
          </a:p>
        </p:txBody>
      </p:sp>
      <p:sp>
        <p:nvSpPr>
          <p:cNvPr id="3" name="Content Placeholder 2"/>
          <p:cNvSpPr>
            <a:spLocks noGrp="1"/>
          </p:cNvSpPr>
          <p:nvPr>
            <p:ph idx="1"/>
          </p:nvPr>
        </p:nvSpPr>
        <p:spPr>
          <a:xfrm>
            <a:off x="110067" y="1264945"/>
            <a:ext cx="3632200" cy="5478755"/>
          </a:xfrm>
        </p:spPr>
        <p:txBody>
          <a:bodyPr>
            <a:normAutofit fontScale="70000" lnSpcReduction="20000"/>
          </a:bodyPr>
          <a:lstStyle/>
          <a:p>
            <a:r>
              <a:rPr lang="en-GB" dirty="0" smtClean="0"/>
              <a:t>Mindfulness is the activity of </a:t>
            </a:r>
            <a:r>
              <a:rPr lang="en-GB" dirty="0" smtClean="0">
                <a:solidFill>
                  <a:srgbClr val="0AA3D9"/>
                </a:solidFill>
              </a:rPr>
              <a:t>being aware of one’s present moment.</a:t>
            </a:r>
          </a:p>
          <a:p>
            <a:endParaRPr lang="en-GB" dirty="0"/>
          </a:p>
          <a:p>
            <a:r>
              <a:rPr lang="en-GB" dirty="0" smtClean="0"/>
              <a:t>Common examples include:</a:t>
            </a:r>
          </a:p>
          <a:p>
            <a:pPr lvl="1"/>
            <a:r>
              <a:rPr lang="en-GB" dirty="0" smtClean="0"/>
              <a:t>Breathing</a:t>
            </a:r>
          </a:p>
          <a:p>
            <a:pPr lvl="1"/>
            <a:r>
              <a:rPr lang="en-GB" dirty="0" smtClean="0"/>
              <a:t>Meditation</a:t>
            </a:r>
          </a:p>
          <a:p>
            <a:pPr lvl="1"/>
            <a:endParaRPr lang="en-GB" dirty="0" smtClean="0"/>
          </a:p>
          <a:p>
            <a:r>
              <a:rPr lang="en-GB" dirty="0" smtClean="0"/>
              <a:t>Other examples include:</a:t>
            </a:r>
          </a:p>
          <a:p>
            <a:pPr lvl="1"/>
            <a:r>
              <a:rPr lang="en-GB" dirty="0" smtClean="0"/>
              <a:t>Yoga</a:t>
            </a:r>
          </a:p>
          <a:p>
            <a:pPr lvl="1"/>
            <a:r>
              <a:rPr lang="en-GB" dirty="0" smtClean="0"/>
              <a:t>Cooking</a:t>
            </a:r>
          </a:p>
          <a:p>
            <a:pPr lvl="1"/>
            <a:r>
              <a:rPr lang="en-GB" dirty="0" smtClean="0"/>
              <a:t>Gardening</a:t>
            </a:r>
          </a:p>
          <a:p>
            <a:pPr lvl="1"/>
            <a:endParaRPr lang="en-GB" dirty="0"/>
          </a:p>
          <a:p>
            <a:r>
              <a:rPr lang="en-GB" dirty="0" smtClean="0"/>
              <a:t>It is any activity where you are fully engrossed in the activity.</a:t>
            </a:r>
          </a:p>
          <a:p>
            <a:pPr lvl="1"/>
            <a:endParaRPr lang="en-GB"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892" y="2044912"/>
            <a:ext cx="6260042" cy="36129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90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83" y="190500"/>
            <a:ext cx="7924800" cy="717612"/>
          </a:xfrm>
        </p:spPr>
        <p:txBody>
          <a:bodyPr>
            <a:normAutofit fontScale="90000"/>
          </a:bodyPr>
          <a:lstStyle/>
          <a:p>
            <a:r>
              <a:rPr lang="en-GB" b="1" dirty="0" smtClean="0"/>
              <a:t>Mindfulness</a:t>
            </a:r>
            <a:endParaRPr lang="en-GB" b="1" dirty="0"/>
          </a:p>
        </p:txBody>
      </p:sp>
      <p:sp>
        <p:nvSpPr>
          <p:cNvPr id="3" name="Content Placeholder 2"/>
          <p:cNvSpPr>
            <a:spLocks noGrp="1"/>
          </p:cNvSpPr>
          <p:nvPr>
            <p:ph idx="1"/>
          </p:nvPr>
        </p:nvSpPr>
        <p:spPr>
          <a:xfrm>
            <a:off x="4719108" y="1283934"/>
            <a:ext cx="5186892" cy="5447067"/>
          </a:xfrm>
        </p:spPr>
        <p:txBody>
          <a:bodyPr>
            <a:noAutofit/>
          </a:bodyPr>
          <a:lstStyle/>
          <a:p>
            <a:r>
              <a:rPr lang="en-GB" sz="2100" dirty="0" smtClean="0"/>
              <a:t>Mindfulness helps to </a:t>
            </a:r>
            <a:r>
              <a:rPr lang="en-GB" sz="2100" dirty="0" smtClean="0">
                <a:solidFill>
                  <a:srgbClr val="0AA3D9"/>
                </a:solidFill>
              </a:rPr>
              <a:t>connect all areas of your brain </a:t>
            </a:r>
            <a:r>
              <a:rPr lang="en-GB" sz="2100" dirty="0" smtClean="0"/>
              <a:t>(brain integration).</a:t>
            </a:r>
          </a:p>
          <a:p>
            <a:endParaRPr lang="en-GB" sz="2100" dirty="0"/>
          </a:p>
          <a:p>
            <a:r>
              <a:rPr lang="en-GB" sz="2100" dirty="0" smtClean="0"/>
              <a:t>In the brains of individuals with ADHD, </a:t>
            </a:r>
            <a:r>
              <a:rPr lang="en-GB" sz="2100" dirty="0" smtClean="0">
                <a:solidFill>
                  <a:srgbClr val="0AA3D9"/>
                </a:solidFill>
              </a:rPr>
              <a:t>connection with all different parts of the brain is more difficult.</a:t>
            </a:r>
          </a:p>
          <a:p>
            <a:endParaRPr lang="en-GB" sz="2100" dirty="0"/>
          </a:p>
          <a:p>
            <a:r>
              <a:rPr lang="en-GB" sz="2100" dirty="0" smtClean="0"/>
              <a:t>Mindfulness helps </a:t>
            </a:r>
            <a:r>
              <a:rPr lang="en-GB" sz="2100" dirty="0" smtClean="0">
                <a:solidFill>
                  <a:srgbClr val="0AA3D9"/>
                </a:solidFill>
              </a:rPr>
              <a:t>people feel more able to not react impulsively, and become less emotionally reactive in situations.</a:t>
            </a:r>
          </a:p>
          <a:p>
            <a:endParaRPr lang="en-GB" sz="2100" dirty="0"/>
          </a:p>
          <a:p>
            <a:r>
              <a:rPr lang="en-GB" sz="2100" dirty="0" smtClean="0"/>
              <a:t>This is why mindfulness is especially helpful for individuals with ADHD.</a:t>
            </a:r>
            <a:endParaRPr lang="en-GB" sz="21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 y="2438400"/>
            <a:ext cx="4836262" cy="233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85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 y="20715"/>
            <a:ext cx="7924800" cy="1154097"/>
          </a:xfrm>
        </p:spPr>
        <p:txBody>
          <a:bodyPr/>
          <a:lstStyle/>
          <a:p>
            <a:r>
              <a:rPr lang="en-GB" b="1" dirty="0" smtClean="0"/>
              <a:t>Takeaway from this session</a:t>
            </a:r>
            <a:endParaRPr lang="en-GB" b="1" dirty="0"/>
          </a:p>
        </p:txBody>
      </p:sp>
      <p:sp>
        <p:nvSpPr>
          <p:cNvPr id="3" name="Content Placeholder 2"/>
          <p:cNvSpPr>
            <a:spLocks noGrp="1"/>
          </p:cNvSpPr>
          <p:nvPr>
            <p:ph idx="1"/>
          </p:nvPr>
        </p:nvSpPr>
        <p:spPr>
          <a:xfrm>
            <a:off x="247650" y="1346201"/>
            <a:ext cx="8667750" cy="4963160"/>
          </a:xfrm>
        </p:spPr>
        <p:txBody>
          <a:bodyPr>
            <a:normAutofit fontScale="70000" lnSpcReduction="20000"/>
          </a:bodyPr>
          <a:lstStyle/>
          <a:p>
            <a:r>
              <a:rPr lang="en-GB" dirty="0" smtClean="0"/>
              <a:t>Identify what your impulsive behaviours might be and when they are more likely to happen.</a:t>
            </a:r>
          </a:p>
          <a:p>
            <a:pPr marL="45720" indent="0">
              <a:buNone/>
            </a:pPr>
            <a:endParaRPr lang="en-GB" dirty="0" smtClean="0"/>
          </a:p>
          <a:p>
            <a:r>
              <a:rPr lang="en-GB" dirty="0" smtClean="0"/>
              <a:t>Think of what you want or expect to happen in these situations instead.</a:t>
            </a:r>
          </a:p>
          <a:p>
            <a:endParaRPr lang="en-GB" dirty="0"/>
          </a:p>
          <a:p>
            <a:r>
              <a:rPr lang="en-GB" dirty="0" smtClean="0"/>
              <a:t>When you feel as though you might have excess energy, utilise the strategies we have spoken about, including mindfulness.</a:t>
            </a:r>
          </a:p>
          <a:p>
            <a:endParaRPr lang="en-GB" dirty="0"/>
          </a:p>
          <a:p>
            <a:r>
              <a:rPr lang="en-GB" dirty="0" smtClean="0"/>
              <a:t>Practice an activity of mindfulness each day.</a:t>
            </a:r>
          </a:p>
          <a:p>
            <a:endParaRPr lang="en-GB" dirty="0" smtClean="0"/>
          </a:p>
          <a:p>
            <a:r>
              <a:rPr lang="en-GB" dirty="0" smtClean="0"/>
              <a:t>Complete a problem-solving activity, whereby you think of a problem you have, generate solutions, rate these solutions and pick the one that you think is the best.</a:t>
            </a:r>
            <a:endParaRPr lang="en-GB" dirty="0"/>
          </a:p>
        </p:txBody>
      </p:sp>
    </p:spTree>
    <p:extLst>
      <p:ext uri="{BB962C8B-B14F-4D97-AF65-F5344CB8AC3E}">
        <p14:creationId xmlns:p14="http://schemas.microsoft.com/office/powerpoint/2010/main" val="298475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60415"/>
            <a:ext cx="7924800" cy="1154097"/>
          </a:xfrm>
        </p:spPr>
        <p:txBody>
          <a:bodyPr/>
          <a:lstStyle/>
          <a:p>
            <a:r>
              <a:rPr lang="en-GB" u="sng" dirty="0" smtClean="0"/>
              <a:t>Mindfulness exercise</a:t>
            </a:r>
            <a:endParaRPr lang="en-GB" u="sng" dirty="0"/>
          </a:p>
        </p:txBody>
      </p:sp>
    </p:spTree>
    <p:extLst>
      <p:ext uri="{BB962C8B-B14F-4D97-AF65-F5344CB8AC3E}">
        <p14:creationId xmlns:p14="http://schemas.microsoft.com/office/powerpoint/2010/main" val="147216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5300" y="940013"/>
            <a:ext cx="8915400" cy="52533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t>This is the end of Session 3. </a:t>
            </a:r>
            <a:br>
              <a:rPr lang="en-GB" b="1" dirty="0" smtClean="0"/>
            </a:br>
            <a:r>
              <a:rPr lang="en-GB" b="1" dirty="0" smtClean="0"/>
              <a:t/>
            </a:r>
            <a:br>
              <a:rPr lang="en-GB" b="1" dirty="0" smtClean="0"/>
            </a:br>
            <a:r>
              <a:rPr lang="en-GB" b="1" dirty="0" smtClean="0"/>
              <a:t>Thank you!</a:t>
            </a:r>
            <a:br>
              <a:rPr lang="en-GB" b="1" dirty="0" smtClean="0"/>
            </a:br>
            <a:r>
              <a:rPr lang="en-GB" b="1" dirty="0" smtClean="0"/>
              <a:t/>
            </a:r>
            <a:br>
              <a:rPr lang="en-GB" b="1" dirty="0" smtClean="0"/>
            </a:br>
            <a:r>
              <a:rPr lang="en-GB" b="1" dirty="0" smtClean="0"/>
              <a:t/>
            </a:r>
            <a:br>
              <a:rPr lang="en-GB" b="1" dirty="0" smtClean="0"/>
            </a:br>
            <a:r>
              <a:rPr lang="en-GB" b="1" dirty="0" smtClean="0">
                <a:solidFill>
                  <a:srgbClr val="0AA3D9"/>
                </a:solidFill>
              </a:rPr>
              <a:t>Any questions?</a:t>
            </a:r>
            <a:endParaRPr lang="en-GB" b="1" dirty="0">
              <a:solidFill>
                <a:srgbClr val="0AA3D9"/>
              </a:solidFill>
            </a:endParaRPr>
          </a:p>
        </p:txBody>
      </p:sp>
    </p:spTree>
    <p:extLst>
      <p:ext uri="{BB962C8B-B14F-4D97-AF65-F5344CB8AC3E}">
        <p14:creationId xmlns:p14="http://schemas.microsoft.com/office/powerpoint/2010/main" val="150921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4000" dirty="0" smtClean="0"/>
          </a:p>
          <a:p>
            <a:pPr marL="0" indent="0" algn="ctr">
              <a:buNone/>
            </a:pPr>
            <a:endParaRPr lang="en-GB" sz="4000" dirty="0"/>
          </a:p>
          <a:p>
            <a:pPr marL="0" indent="0" algn="ctr">
              <a:buNone/>
            </a:pPr>
            <a:r>
              <a:rPr lang="en-GB" sz="4000" dirty="0" err="1" smtClean="0"/>
              <a:t>adhd.webador.co.uk</a:t>
            </a:r>
            <a:endParaRPr lang="en-GB" sz="4000" dirty="0"/>
          </a:p>
        </p:txBody>
      </p:sp>
    </p:spTree>
    <p:extLst>
      <p:ext uri="{BB962C8B-B14F-4D97-AF65-F5344CB8AC3E}">
        <p14:creationId xmlns:p14="http://schemas.microsoft.com/office/powerpoint/2010/main" val="324869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83" y="262016"/>
            <a:ext cx="7924800" cy="1154097"/>
          </a:xfrm>
        </p:spPr>
        <p:txBody>
          <a:bodyPr/>
          <a:lstStyle/>
          <a:p>
            <a:r>
              <a:rPr lang="en-GB" b="1" u="sng" dirty="0" smtClean="0"/>
              <a:t>Overview of programme</a:t>
            </a:r>
            <a:endParaRPr lang="en-GB" b="1" u="sng" dirty="0"/>
          </a:p>
        </p:txBody>
      </p:sp>
      <p:sp>
        <p:nvSpPr>
          <p:cNvPr id="3" name="Content Placeholder 2"/>
          <p:cNvSpPr>
            <a:spLocks noGrp="1"/>
          </p:cNvSpPr>
          <p:nvPr>
            <p:ph idx="1"/>
          </p:nvPr>
        </p:nvSpPr>
        <p:spPr>
          <a:xfrm>
            <a:off x="467783" y="1868134"/>
            <a:ext cx="9218083" cy="4761267"/>
          </a:xfrm>
        </p:spPr>
        <p:txBody>
          <a:bodyPr>
            <a:normAutofit/>
          </a:bodyPr>
          <a:lstStyle/>
          <a:p>
            <a:r>
              <a:rPr lang="en-GB" sz="2800" b="1" dirty="0" smtClean="0">
                <a:solidFill>
                  <a:srgbClr val="710328"/>
                </a:solidFill>
              </a:rPr>
              <a:t>Session 1:</a:t>
            </a:r>
            <a:r>
              <a:rPr lang="en-GB" sz="2800" dirty="0" smtClean="0">
                <a:solidFill>
                  <a:srgbClr val="710328"/>
                </a:solidFill>
              </a:rPr>
              <a:t> </a:t>
            </a:r>
            <a:r>
              <a:rPr lang="en-GB" sz="2800" dirty="0" smtClean="0"/>
              <a:t>Introduction to ADHD</a:t>
            </a:r>
          </a:p>
          <a:p>
            <a:pPr marL="0" indent="0">
              <a:buNone/>
            </a:pPr>
            <a:endParaRPr lang="en-GB" sz="2800" dirty="0" smtClean="0"/>
          </a:p>
          <a:p>
            <a:r>
              <a:rPr lang="en-GB" sz="2800" b="1" dirty="0" smtClean="0">
                <a:solidFill>
                  <a:srgbClr val="710328"/>
                </a:solidFill>
              </a:rPr>
              <a:t>Session 2:</a:t>
            </a:r>
            <a:r>
              <a:rPr lang="en-GB" sz="2800" dirty="0" smtClean="0">
                <a:solidFill>
                  <a:srgbClr val="710328"/>
                </a:solidFill>
              </a:rPr>
              <a:t> </a:t>
            </a:r>
            <a:r>
              <a:rPr lang="en-GB" sz="2800" dirty="0" smtClean="0"/>
              <a:t>Neurocognitive strategies (Part 1)</a:t>
            </a:r>
          </a:p>
          <a:p>
            <a:endParaRPr lang="en-GB" sz="2800" dirty="0" smtClean="0"/>
          </a:p>
          <a:p>
            <a:r>
              <a:rPr lang="en-GB" sz="2800" b="1" dirty="0" smtClean="0">
                <a:solidFill>
                  <a:srgbClr val="710328"/>
                </a:solidFill>
              </a:rPr>
              <a:t>Session 3:</a:t>
            </a:r>
            <a:r>
              <a:rPr lang="en-GB" sz="2800" dirty="0" smtClean="0">
                <a:solidFill>
                  <a:srgbClr val="710328"/>
                </a:solidFill>
              </a:rPr>
              <a:t> </a:t>
            </a:r>
            <a:r>
              <a:rPr lang="en-GB" sz="2800" dirty="0" smtClean="0"/>
              <a:t>Neurocognitive strategies (Part 2)</a:t>
            </a:r>
          </a:p>
          <a:p>
            <a:endParaRPr lang="en-GB" sz="2800" dirty="0" smtClean="0"/>
          </a:p>
          <a:p>
            <a:r>
              <a:rPr lang="en-GB" sz="2800" b="1" dirty="0" smtClean="0">
                <a:solidFill>
                  <a:srgbClr val="710328"/>
                </a:solidFill>
              </a:rPr>
              <a:t>Session 4:</a:t>
            </a:r>
            <a:r>
              <a:rPr lang="en-GB" sz="2800" dirty="0" smtClean="0">
                <a:solidFill>
                  <a:srgbClr val="710328"/>
                </a:solidFill>
              </a:rPr>
              <a:t> </a:t>
            </a:r>
            <a:r>
              <a:rPr lang="en-GB" sz="2800" dirty="0" smtClean="0"/>
              <a:t>Emotional regulation and social 				   interaction skills</a:t>
            </a:r>
            <a:endParaRPr lang="en-GB" sz="2800" dirty="0"/>
          </a:p>
        </p:txBody>
      </p:sp>
    </p:spTree>
    <p:extLst>
      <p:ext uri="{BB962C8B-B14F-4D97-AF65-F5344CB8AC3E}">
        <p14:creationId xmlns:p14="http://schemas.microsoft.com/office/powerpoint/2010/main" val="2993430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6655" y="777876"/>
            <a:ext cx="8915400" cy="1143000"/>
          </a:xfrm>
        </p:spPr>
        <p:txBody>
          <a:bodyPr>
            <a:normAutofit fontScale="90000"/>
          </a:bodyPr>
          <a:lstStyle/>
          <a:p>
            <a:r>
              <a:rPr lang="en-GB" b="1" dirty="0" smtClean="0"/>
              <a:t>Session 3 contents</a:t>
            </a:r>
            <a:r>
              <a:rPr lang="en-GB" dirty="0" smtClean="0"/>
              <a:t/>
            </a:r>
            <a:br>
              <a:rPr lang="en-GB" dirty="0" smtClean="0"/>
            </a:br>
            <a:r>
              <a:rPr lang="en-GB" u="sng" dirty="0" smtClean="0"/>
              <a:t>Neurocognitive strategies (Part 2)</a:t>
            </a:r>
            <a:br>
              <a:rPr lang="en-GB" u="sng" dirty="0" smtClean="0"/>
            </a:br>
            <a:endParaRPr lang="en-GB" dirty="0"/>
          </a:p>
        </p:txBody>
      </p:sp>
      <p:sp>
        <p:nvSpPr>
          <p:cNvPr id="3" name="Content Placeholder 2"/>
          <p:cNvSpPr>
            <a:spLocks noGrp="1"/>
          </p:cNvSpPr>
          <p:nvPr>
            <p:ph idx="1"/>
          </p:nvPr>
        </p:nvSpPr>
        <p:spPr>
          <a:xfrm>
            <a:off x="473030" y="1920876"/>
            <a:ext cx="8915400" cy="4241800"/>
          </a:xfrm>
        </p:spPr>
        <p:txBody>
          <a:bodyPr>
            <a:normAutofit/>
          </a:bodyPr>
          <a:lstStyle/>
          <a:p>
            <a:r>
              <a:rPr lang="en-GB" sz="2800" dirty="0" smtClean="0">
                <a:solidFill>
                  <a:srgbClr val="710328"/>
                </a:solidFill>
              </a:rPr>
              <a:t>Strategies for hyperactivity and impulsivity</a:t>
            </a:r>
          </a:p>
          <a:p>
            <a:pPr lvl="1"/>
            <a:r>
              <a:rPr lang="en-GB" sz="2400" dirty="0" smtClean="0"/>
              <a:t>Impulse </a:t>
            </a:r>
            <a:r>
              <a:rPr lang="en-GB" sz="2400" dirty="0" smtClean="0"/>
              <a:t>control skills</a:t>
            </a:r>
          </a:p>
          <a:p>
            <a:pPr lvl="1"/>
            <a:r>
              <a:rPr lang="en-GB" sz="2400" dirty="0" smtClean="0"/>
              <a:t>Problem-solving </a:t>
            </a:r>
            <a:r>
              <a:rPr lang="en-GB" sz="2400" dirty="0" smtClean="0"/>
              <a:t>skills</a:t>
            </a:r>
          </a:p>
          <a:p>
            <a:pPr lvl="1"/>
            <a:r>
              <a:rPr lang="en-GB" sz="2400" dirty="0" smtClean="0"/>
              <a:t>Hyperactivity skills</a:t>
            </a:r>
            <a:endParaRPr lang="en-GB" sz="2400" dirty="0" smtClean="0"/>
          </a:p>
          <a:p>
            <a:pPr marL="457200" lvl="1" indent="0">
              <a:buNone/>
            </a:pPr>
            <a:endParaRPr lang="en-GB" sz="2400" dirty="0" smtClean="0"/>
          </a:p>
          <a:p>
            <a:r>
              <a:rPr lang="en-GB" sz="2800" dirty="0" smtClean="0">
                <a:solidFill>
                  <a:srgbClr val="710328"/>
                </a:solidFill>
              </a:rPr>
              <a:t>Mindfulness exercise</a:t>
            </a:r>
          </a:p>
          <a:p>
            <a:endParaRPr lang="en-GB" sz="2800" dirty="0"/>
          </a:p>
        </p:txBody>
      </p:sp>
    </p:spTree>
    <p:extLst>
      <p:ext uri="{BB962C8B-B14F-4D97-AF65-F5344CB8AC3E}">
        <p14:creationId xmlns:p14="http://schemas.microsoft.com/office/powerpoint/2010/main" val="336063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5" name="Title 1"/>
          <p:cNvSpPr txBox="1">
            <a:spLocks/>
          </p:cNvSpPr>
          <p:nvPr/>
        </p:nvSpPr>
        <p:spPr>
          <a:xfrm>
            <a:off x="853017" y="1611800"/>
            <a:ext cx="7924800" cy="323647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6000" dirty="0" smtClean="0"/>
              <a:t>Strategies for Impulsivity</a:t>
            </a:r>
            <a:endParaRPr lang="en-GB" dirty="0">
              <a:solidFill>
                <a:srgbClr val="710328"/>
              </a:solidFill>
            </a:endParaRPr>
          </a:p>
        </p:txBody>
      </p:sp>
    </p:spTree>
    <p:extLst>
      <p:ext uri="{BB962C8B-B14F-4D97-AF65-F5344CB8AC3E}">
        <p14:creationId xmlns:p14="http://schemas.microsoft.com/office/powerpoint/2010/main" val="346897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03200"/>
            <a:ext cx="7924800" cy="781112"/>
          </a:xfrm>
        </p:spPr>
        <p:txBody>
          <a:bodyPr/>
          <a:lstStyle/>
          <a:p>
            <a:r>
              <a:rPr lang="en-GB" b="1" dirty="0" smtClean="0"/>
              <a:t>Impulsivity</a:t>
            </a:r>
            <a:endParaRPr lang="en-GB" b="1" dirty="0"/>
          </a:p>
        </p:txBody>
      </p:sp>
      <p:sp>
        <p:nvSpPr>
          <p:cNvPr id="3" name="Content Placeholder 2"/>
          <p:cNvSpPr>
            <a:spLocks noGrp="1"/>
          </p:cNvSpPr>
          <p:nvPr>
            <p:ph idx="1"/>
          </p:nvPr>
        </p:nvSpPr>
        <p:spPr>
          <a:xfrm>
            <a:off x="0" y="2857500"/>
            <a:ext cx="4664075" cy="4000500"/>
          </a:xfrm>
        </p:spPr>
        <p:txBody>
          <a:bodyPr>
            <a:normAutofit/>
          </a:bodyPr>
          <a:lstStyle/>
          <a:p>
            <a:endParaRPr lang="en-GB" dirty="0" smtClean="0"/>
          </a:p>
          <a:p>
            <a:r>
              <a:rPr lang="en-GB" sz="2800" dirty="0" smtClean="0"/>
              <a:t>This can look like</a:t>
            </a:r>
            <a:r>
              <a:rPr lang="is-IS" sz="2800" dirty="0" smtClean="0"/>
              <a:t>…</a:t>
            </a:r>
            <a:endParaRPr lang="en-GB" sz="2800" dirty="0"/>
          </a:p>
          <a:p>
            <a:pPr lvl="1"/>
            <a:r>
              <a:rPr lang="en-GB" sz="2400" dirty="0" smtClean="0"/>
              <a:t>Intruding into or taking over what others are doing.</a:t>
            </a:r>
          </a:p>
          <a:p>
            <a:pPr lvl="1"/>
            <a:r>
              <a:rPr lang="en-GB" sz="2400" dirty="0" smtClean="0"/>
              <a:t>Acting quickly without thinking.</a:t>
            </a:r>
          </a:p>
          <a:p>
            <a:pPr lvl="1"/>
            <a:r>
              <a:rPr lang="en-GB" sz="2400" dirty="0" smtClean="0"/>
              <a:t>Difficulty in waiting for his/her turn during social interaction. </a:t>
            </a:r>
          </a:p>
          <a:p>
            <a:endParaRPr lang="en-GB"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09"/>
          <a:stretch/>
        </p:blipFill>
        <p:spPr bwMode="auto">
          <a:xfrm>
            <a:off x="4292600" y="3057526"/>
            <a:ext cx="5386388" cy="35337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8992" y="1749504"/>
            <a:ext cx="8874125" cy="1107996"/>
          </a:xfrm>
          <a:prstGeom prst="rect">
            <a:avLst/>
          </a:prstGeom>
          <a:noFill/>
        </p:spPr>
        <p:txBody>
          <a:bodyPr wrap="square" rtlCol="0">
            <a:spAutoFit/>
          </a:bodyPr>
          <a:lstStyle/>
          <a:p>
            <a:r>
              <a:rPr lang="en-GB" sz="2400" dirty="0">
                <a:solidFill>
                  <a:srgbClr val="5829A2"/>
                </a:solidFill>
              </a:rPr>
              <a:t>Impulsivity is a tendency to act on an impulse without thinking, reflection or consideration for consequences.</a:t>
            </a:r>
          </a:p>
          <a:p>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817" y="131242"/>
            <a:ext cx="2552171" cy="1552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8609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0"/>
            <a:ext cx="7924800" cy="831912"/>
          </a:xfrm>
        </p:spPr>
        <p:txBody>
          <a:bodyPr/>
          <a:lstStyle/>
          <a:p>
            <a:r>
              <a:rPr lang="en-GB" b="1" dirty="0" smtClean="0"/>
              <a:t>Symptom of Impulsivity</a:t>
            </a:r>
            <a:endParaRPr lang="en-GB" b="1" dirty="0"/>
          </a:p>
        </p:txBody>
      </p:sp>
      <p:sp>
        <p:nvSpPr>
          <p:cNvPr id="3" name="Content Placeholder 2"/>
          <p:cNvSpPr>
            <a:spLocks noGrp="1"/>
          </p:cNvSpPr>
          <p:nvPr>
            <p:ph idx="1"/>
          </p:nvPr>
        </p:nvSpPr>
        <p:spPr>
          <a:xfrm>
            <a:off x="123825" y="1347434"/>
            <a:ext cx="5668433" cy="5358167"/>
          </a:xfrm>
        </p:spPr>
        <p:txBody>
          <a:bodyPr>
            <a:normAutofit fontScale="62500" lnSpcReduction="20000"/>
          </a:bodyPr>
          <a:lstStyle/>
          <a:p>
            <a:r>
              <a:rPr lang="en-GB" dirty="0"/>
              <a:t>People</a:t>
            </a:r>
            <a:r>
              <a:rPr lang="en-GB" dirty="0">
                <a:solidFill>
                  <a:srgbClr val="5829A2"/>
                </a:solidFill>
              </a:rPr>
              <a:t> </a:t>
            </a:r>
            <a:r>
              <a:rPr lang="en-GB" b="1" i="1" u="sng" dirty="0">
                <a:solidFill>
                  <a:srgbClr val="5829A2"/>
                </a:solidFill>
              </a:rPr>
              <a:t>with</a:t>
            </a:r>
            <a:r>
              <a:rPr lang="en-GB" dirty="0">
                <a:solidFill>
                  <a:srgbClr val="5829A2"/>
                </a:solidFill>
              </a:rPr>
              <a:t>  </a:t>
            </a:r>
            <a:r>
              <a:rPr lang="en-GB" dirty="0"/>
              <a:t>ADHD are often unable to interpret their thoughts and behaviours in a way that makes sense to them, when they are in a stressful situation.</a:t>
            </a:r>
          </a:p>
          <a:p>
            <a:endParaRPr lang="en-GB" dirty="0" smtClean="0"/>
          </a:p>
          <a:p>
            <a:r>
              <a:rPr lang="en-GB" dirty="0" smtClean="0"/>
              <a:t>Impulsivity may mean they </a:t>
            </a:r>
            <a:r>
              <a:rPr lang="en-GB" dirty="0" smtClean="0">
                <a:solidFill>
                  <a:srgbClr val="5829A2"/>
                </a:solidFill>
              </a:rPr>
              <a:t>respond to events quickly </a:t>
            </a:r>
            <a:r>
              <a:rPr lang="en-GB" dirty="0" smtClean="0"/>
              <a:t>and </a:t>
            </a:r>
            <a:r>
              <a:rPr lang="en-GB" dirty="0" smtClean="0">
                <a:solidFill>
                  <a:srgbClr val="5829A2"/>
                </a:solidFill>
              </a:rPr>
              <a:t>spontaneously</a:t>
            </a:r>
            <a:r>
              <a:rPr lang="en-GB" dirty="0" smtClean="0"/>
              <a:t>.</a:t>
            </a:r>
          </a:p>
          <a:p>
            <a:endParaRPr lang="en-GB" dirty="0" smtClean="0"/>
          </a:p>
          <a:p>
            <a:r>
              <a:rPr lang="en-GB" dirty="0" smtClean="0"/>
              <a:t>It is </a:t>
            </a:r>
            <a:r>
              <a:rPr lang="en-GB" dirty="0" smtClean="0">
                <a:solidFill>
                  <a:srgbClr val="5829A2"/>
                </a:solidFill>
              </a:rPr>
              <a:t>NOT a lack of understanding about consequences.</a:t>
            </a:r>
          </a:p>
          <a:p>
            <a:endParaRPr lang="en-GB" dirty="0" smtClean="0"/>
          </a:p>
          <a:p>
            <a:r>
              <a:rPr lang="en-GB" dirty="0" smtClean="0"/>
              <a:t>Individuals with ADHD can be impulsive in </a:t>
            </a:r>
            <a:r>
              <a:rPr lang="en-GB" dirty="0" smtClean="0">
                <a:solidFill>
                  <a:srgbClr val="5829A2"/>
                </a:solidFill>
              </a:rPr>
              <a:t>thoughts, emotions, and actions</a:t>
            </a:r>
            <a:r>
              <a:rPr lang="en-GB" dirty="0" smtClean="0"/>
              <a:t>, making concentration and focus extremely difficult. </a:t>
            </a:r>
          </a:p>
          <a:p>
            <a:endParaRPr lang="en-GB" dirty="0"/>
          </a:p>
          <a:p>
            <a:r>
              <a:rPr lang="en-GB" dirty="0" smtClean="0"/>
              <a:t>It can present to </a:t>
            </a:r>
            <a:r>
              <a:rPr lang="en-GB" dirty="0"/>
              <a:t>others </a:t>
            </a:r>
            <a:r>
              <a:rPr lang="en-GB" dirty="0" smtClean="0"/>
              <a:t>as looking </a:t>
            </a:r>
            <a:r>
              <a:rPr lang="en-GB" dirty="0" smtClean="0">
                <a:solidFill>
                  <a:srgbClr val="5829A2"/>
                </a:solidFill>
              </a:rPr>
              <a:t>aggressive, becoming defensive or ‘not thinking’.</a:t>
            </a:r>
            <a:endParaRPr lang="en-GB" dirty="0">
              <a:solidFill>
                <a:srgbClr val="5829A2"/>
              </a:solidFill>
            </a:endParaRPr>
          </a:p>
          <a:p>
            <a:endParaRPr lang="en-GB"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258" y="2527300"/>
            <a:ext cx="3941763" cy="254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66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203200"/>
            <a:ext cx="7924800" cy="831912"/>
          </a:xfrm>
        </p:spPr>
        <p:txBody>
          <a:bodyPr/>
          <a:lstStyle/>
          <a:p>
            <a:r>
              <a:rPr lang="en-GB" b="1" dirty="0" smtClean="0"/>
              <a:t>Strategies for impulsivity</a:t>
            </a:r>
            <a:endParaRPr lang="en-GB" b="1" dirty="0"/>
          </a:p>
        </p:txBody>
      </p:sp>
      <p:sp>
        <p:nvSpPr>
          <p:cNvPr id="3" name="Content Placeholder 2"/>
          <p:cNvSpPr>
            <a:spLocks noGrp="1"/>
          </p:cNvSpPr>
          <p:nvPr>
            <p:ph idx="1"/>
          </p:nvPr>
        </p:nvSpPr>
        <p:spPr>
          <a:xfrm>
            <a:off x="5489575" y="1537934"/>
            <a:ext cx="4338144" cy="4951767"/>
          </a:xfrm>
        </p:spPr>
        <p:txBody>
          <a:bodyPr>
            <a:normAutofit lnSpcReduction="10000"/>
          </a:bodyPr>
          <a:lstStyle/>
          <a:p>
            <a:r>
              <a:rPr lang="en-GB" sz="2800" dirty="0" smtClean="0"/>
              <a:t>Identify</a:t>
            </a:r>
            <a:r>
              <a:rPr lang="en-GB" sz="2800" dirty="0" smtClean="0">
                <a:solidFill>
                  <a:srgbClr val="0AA3D9"/>
                </a:solidFill>
              </a:rPr>
              <a:t> what impulsive behaviours </a:t>
            </a:r>
            <a:r>
              <a:rPr lang="en-GB" sz="2800" dirty="0" smtClean="0"/>
              <a:t>you do that you may want to change?</a:t>
            </a:r>
          </a:p>
          <a:p>
            <a:pPr marL="45720" indent="0">
              <a:buNone/>
            </a:pPr>
            <a:endParaRPr lang="en-GB" sz="2800" dirty="0" smtClean="0"/>
          </a:p>
          <a:p>
            <a:r>
              <a:rPr lang="en-GB" sz="2800" dirty="0" smtClean="0"/>
              <a:t>Identify </a:t>
            </a:r>
            <a:r>
              <a:rPr lang="en-GB" sz="2800" dirty="0" smtClean="0">
                <a:solidFill>
                  <a:srgbClr val="0AA3D9"/>
                </a:solidFill>
              </a:rPr>
              <a:t>when </a:t>
            </a:r>
            <a:r>
              <a:rPr lang="en-GB" sz="2800" dirty="0" smtClean="0">
                <a:solidFill>
                  <a:srgbClr val="0AA3D9"/>
                </a:solidFill>
              </a:rPr>
              <a:t>are you in these </a:t>
            </a:r>
            <a:r>
              <a:rPr lang="en-GB" sz="2800" dirty="0" smtClean="0">
                <a:solidFill>
                  <a:srgbClr val="0AA3D9"/>
                </a:solidFill>
              </a:rPr>
              <a:t>situations </a:t>
            </a:r>
            <a:r>
              <a:rPr lang="en-GB" sz="2800" dirty="0" smtClean="0"/>
              <a:t>where these behaviours might happen?</a:t>
            </a:r>
            <a:endParaRPr lang="en-GB" sz="2800" dirty="0" smtClean="0"/>
          </a:p>
          <a:p>
            <a:pPr marL="45720" indent="0">
              <a:buNone/>
            </a:pPr>
            <a:endParaRPr lang="en-GB" sz="2800" dirty="0" smtClean="0"/>
          </a:p>
          <a:p>
            <a:r>
              <a:rPr lang="en-GB" sz="2800" dirty="0" smtClean="0"/>
              <a:t>What </a:t>
            </a:r>
            <a:r>
              <a:rPr lang="en-GB" sz="2800" dirty="0" smtClean="0">
                <a:solidFill>
                  <a:srgbClr val="0AA3D9"/>
                </a:solidFill>
              </a:rPr>
              <a:t>triggers </a:t>
            </a:r>
            <a:r>
              <a:rPr lang="en-GB" sz="2800" dirty="0" smtClean="0"/>
              <a:t>this impulsive behaviour?</a:t>
            </a:r>
          </a:p>
          <a:p>
            <a:pPr marL="45720" indent="0">
              <a:buNone/>
            </a:pPr>
            <a:endParaRPr lang="en-GB"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276788"/>
            <a:ext cx="5558367" cy="29175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5905" y="3412165"/>
            <a:ext cx="718338" cy="1323439"/>
          </a:xfrm>
          <a:prstGeom prst="rect">
            <a:avLst/>
          </a:prstGeom>
          <a:noFill/>
        </p:spPr>
        <p:txBody>
          <a:bodyPr wrap="square" rtlCol="0">
            <a:spAutoFit/>
          </a:bodyPr>
          <a:lstStyle/>
          <a:p>
            <a:r>
              <a:rPr lang="en-GB" sz="8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1</a:t>
            </a:r>
            <a:endParaRPr lang="en-GB" sz="8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6" name="TextBox 5"/>
          <p:cNvSpPr txBox="1"/>
          <p:nvPr/>
        </p:nvSpPr>
        <p:spPr>
          <a:xfrm>
            <a:off x="4193047" y="3412165"/>
            <a:ext cx="718338" cy="1323439"/>
          </a:xfrm>
          <a:prstGeom prst="rect">
            <a:avLst/>
          </a:prstGeom>
          <a:noFill/>
        </p:spPr>
        <p:txBody>
          <a:bodyPr wrap="square" rtlCol="0">
            <a:spAutoFit/>
          </a:bodyPr>
          <a:lstStyle/>
          <a:p>
            <a:r>
              <a:rPr lang="en-GB" sz="8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2</a:t>
            </a:r>
            <a:endParaRPr lang="en-GB" sz="8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7" name="TextBox 6"/>
          <p:cNvSpPr txBox="1"/>
          <p:nvPr/>
        </p:nvSpPr>
        <p:spPr>
          <a:xfrm>
            <a:off x="497212" y="3412165"/>
            <a:ext cx="718338" cy="1323439"/>
          </a:xfrm>
          <a:prstGeom prst="rect">
            <a:avLst/>
          </a:prstGeom>
          <a:noFill/>
        </p:spPr>
        <p:txBody>
          <a:bodyPr wrap="square" rtlCol="0">
            <a:spAutoFit/>
          </a:bodyPr>
          <a:lstStyle/>
          <a:p>
            <a:r>
              <a:rPr lang="en-GB" sz="8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3</a:t>
            </a:r>
            <a:endParaRPr lang="en-GB" sz="8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21445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0067" y="92044"/>
            <a:ext cx="7924800" cy="831912"/>
          </a:xfrm>
        </p:spPr>
        <p:txBody>
          <a:bodyPr>
            <a:normAutofit/>
          </a:bodyPr>
          <a:lstStyle/>
          <a:p>
            <a:r>
              <a:rPr lang="en-GB" b="1" dirty="0" smtClean="0"/>
              <a:t>Strategies for impulsivity</a:t>
            </a:r>
            <a:endParaRPr lang="en-GB" b="1" dirty="0"/>
          </a:p>
        </p:txBody>
      </p:sp>
      <p:sp>
        <p:nvSpPr>
          <p:cNvPr id="3" name="Content Placeholder 2"/>
          <p:cNvSpPr>
            <a:spLocks noGrp="1"/>
          </p:cNvSpPr>
          <p:nvPr>
            <p:ph idx="1"/>
          </p:nvPr>
        </p:nvSpPr>
        <p:spPr>
          <a:xfrm>
            <a:off x="110067" y="3000707"/>
            <a:ext cx="4485217" cy="2755900"/>
          </a:xfrm>
        </p:spPr>
        <p:txBody>
          <a:bodyPr>
            <a:normAutofit/>
          </a:bodyPr>
          <a:lstStyle/>
          <a:p>
            <a:r>
              <a:rPr lang="en-GB" sz="2800" dirty="0" smtClean="0">
                <a:solidFill>
                  <a:srgbClr val="0AA3D9"/>
                </a:solidFill>
              </a:rPr>
              <a:t>Create routine</a:t>
            </a:r>
          </a:p>
          <a:p>
            <a:endParaRPr lang="en-GB" sz="2800" dirty="0">
              <a:solidFill>
                <a:srgbClr val="0AA3D9"/>
              </a:solidFill>
            </a:endParaRPr>
          </a:p>
          <a:p>
            <a:r>
              <a:rPr lang="en-GB" sz="2800" dirty="0" smtClean="0">
                <a:solidFill>
                  <a:srgbClr val="0AA3D9"/>
                </a:solidFill>
              </a:rPr>
              <a:t>Multitask</a:t>
            </a:r>
          </a:p>
          <a:p>
            <a:endParaRPr lang="en-GB" sz="2800" dirty="0" smtClean="0">
              <a:solidFill>
                <a:srgbClr val="0AA3D9"/>
              </a:solidFill>
            </a:endParaRPr>
          </a:p>
          <a:p>
            <a:r>
              <a:rPr lang="en-GB" sz="2800" u="sng" dirty="0">
                <a:solidFill>
                  <a:srgbClr val="5829A2"/>
                </a:solidFill>
              </a:rPr>
              <a:t>Problem-solve</a:t>
            </a:r>
          </a:p>
          <a:p>
            <a:endParaRPr lang="en-GB" sz="2800" dirty="0">
              <a:solidFill>
                <a:srgbClr val="0AA3D9"/>
              </a:solidFill>
            </a:endParaRPr>
          </a:p>
          <a:p>
            <a:endParaRPr lang="en-GB" sz="2800" dirty="0">
              <a:solidFill>
                <a:srgbClr val="0AA3D9"/>
              </a:solidFill>
            </a:endParaRPr>
          </a:p>
          <a:p>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658" y="4482717"/>
            <a:ext cx="6878721" cy="2235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067" y="1816100"/>
            <a:ext cx="9231842" cy="2462213"/>
          </a:xfrm>
          <a:prstGeom prst="rect">
            <a:avLst/>
          </a:prstGeom>
          <a:noFill/>
        </p:spPr>
        <p:txBody>
          <a:bodyPr wrap="square" rtlCol="0">
            <a:spAutoFit/>
          </a:bodyPr>
          <a:lstStyle/>
          <a:p>
            <a:pPr marL="457200" indent="-457200">
              <a:buClr>
                <a:schemeClr val="tx2"/>
              </a:buClr>
              <a:buFont typeface="Wingdings" panose="05000000000000000000" pitchFamily="2" charset="2"/>
              <a:buChar char="§"/>
            </a:pPr>
            <a:r>
              <a:rPr lang="en-GB" sz="2800" dirty="0"/>
              <a:t>Outline </a:t>
            </a:r>
            <a:r>
              <a:rPr lang="en-GB" sz="2800" dirty="0">
                <a:solidFill>
                  <a:srgbClr val="0AA3D9"/>
                </a:solidFill>
              </a:rPr>
              <a:t>behavioural </a:t>
            </a:r>
            <a:r>
              <a:rPr lang="en-GB" sz="2800" dirty="0" smtClean="0">
                <a:solidFill>
                  <a:srgbClr val="0AA3D9"/>
                </a:solidFill>
              </a:rPr>
              <a:t>hopes/expectations</a:t>
            </a:r>
          </a:p>
          <a:p>
            <a:pPr marL="914400" lvl="1" indent="-457200">
              <a:buClr>
                <a:schemeClr val="tx2"/>
              </a:buClr>
              <a:buFont typeface="Wingdings" panose="05000000000000000000" pitchFamily="2" charset="2"/>
              <a:buChar char="§"/>
            </a:pPr>
            <a:r>
              <a:rPr lang="en-GB" sz="2400" dirty="0" smtClean="0"/>
              <a:t>What </a:t>
            </a:r>
            <a:r>
              <a:rPr lang="en-GB" sz="2400" dirty="0"/>
              <a:t>would your life look like if impulsivity is not a big problem</a:t>
            </a:r>
            <a:r>
              <a:rPr lang="en-GB" sz="2400" dirty="0" smtClean="0"/>
              <a:t>?</a:t>
            </a:r>
          </a:p>
          <a:p>
            <a:pPr marL="457200" indent="-457200">
              <a:buClr>
                <a:schemeClr val="tx2"/>
              </a:buClr>
              <a:buFont typeface="Wingdings" panose="05000000000000000000" pitchFamily="2" charset="2"/>
              <a:buChar char="§"/>
            </a:pPr>
            <a:endParaRPr lang="en-GB" sz="2800" dirty="0" smtClean="0"/>
          </a:p>
          <a:p>
            <a:endParaRPr lang="en-GB" sz="2800" dirty="0">
              <a:solidFill>
                <a:srgbClr val="FFFF00"/>
              </a:solidFill>
            </a:endParaRPr>
          </a:p>
          <a:p>
            <a:pPr marL="457200" indent="-457200">
              <a:buFont typeface="Arial" panose="020B0604020202020204" pitchFamily="34" charset="0"/>
              <a:buChar char="•"/>
            </a:pPr>
            <a:endParaRPr lang="en-GB" sz="2800" dirty="0"/>
          </a:p>
          <a:p>
            <a:endParaRPr lang="en-GB" dirty="0"/>
          </a:p>
        </p:txBody>
      </p:sp>
    </p:spTree>
    <p:extLst>
      <p:ext uri="{BB962C8B-B14F-4D97-AF65-F5344CB8AC3E}">
        <p14:creationId xmlns:p14="http://schemas.microsoft.com/office/powerpoint/2010/main" val="3768885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3626596-5f1a-4ed0-a7f6-f98cfe1163f2">JNQZYZUMFVY4-1797567310-708</_dlc_DocId>
    <_dlc_DocIdUrl xmlns="33626596-5f1a-4ed0-a7f6-f98cfe1163f2">
      <Url>http://sharepoint.merseycare.nhs.uk/_layouts/DocIdRedir.aspx?ID=JNQZYZUMFVY4-1797567310-708</Url>
      <Description>JNQZYZUMFVY4-1797567310-708</Description>
    </_dlc_DocIdUrl>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191E696C0F01144B5555EBBDF57F36F" ma:contentTypeVersion="1" ma:contentTypeDescription="Create a new document." ma:contentTypeScope="" ma:versionID="f245f8e430eefae8ed4bb2bf92ba878b">
  <xsd:schema xmlns:xsd="http://www.w3.org/2001/XMLSchema" xmlns:xs="http://www.w3.org/2001/XMLSchema" xmlns:p="http://schemas.microsoft.com/office/2006/metadata/properties" xmlns:ns1="http://schemas.microsoft.com/sharepoint/v3" xmlns:ns2="33626596-5f1a-4ed0-a7f6-f98cfe1163f2" targetNamespace="http://schemas.microsoft.com/office/2006/metadata/properties" ma:root="true" ma:fieldsID="2c06363f29a9fc0d4f37155038aeb135" ns1:_="" ns2:_="">
    <xsd:import namespace="http://schemas.microsoft.com/sharepoint/v3"/>
    <xsd:import namespace="33626596-5f1a-4ed0-a7f6-f98cfe1163f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626596-5f1a-4ed0-a7f6-f98cfe1163f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C2071D-EB8B-4698-9119-10CC8F962B87}">
  <ds:schemaRefs>
    <ds:schemaRef ds:uri="http://schemas.microsoft.com/sharepoint/v3/contenttype/forms"/>
  </ds:schemaRefs>
</ds:datastoreItem>
</file>

<file path=customXml/itemProps2.xml><?xml version="1.0" encoding="utf-8"?>
<ds:datastoreItem xmlns:ds="http://schemas.openxmlformats.org/officeDocument/2006/customXml" ds:itemID="{15F56F32-C0B8-4DBE-8D4D-DAA37458B26A}">
  <ds:schemaRefs>
    <ds:schemaRef ds:uri="http://schemas.microsoft.com/sharepoint/events"/>
  </ds:schemaRefs>
</ds:datastoreItem>
</file>

<file path=customXml/itemProps3.xml><?xml version="1.0" encoding="utf-8"?>
<ds:datastoreItem xmlns:ds="http://schemas.openxmlformats.org/officeDocument/2006/customXml" ds:itemID="{72F479FF-0C9F-4B0F-BF76-5AFEBBA0E41B}">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33626596-5f1a-4ed0-a7f6-f98cfe1163f2"/>
    <ds:schemaRef ds:uri="http://purl.org/dc/elements/1.1/"/>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C1B701BA-FD30-4AA6-B2E7-003DEFD0B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626596-5f1a-4ed0-a7f6-f98cfe116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TotalTime>
  <Words>1477</Words>
  <Application>Microsoft Macintosh PowerPoint</Application>
  <PresentationFormat>A4 Paper (210x297 mm)</PresentationFormat>
  <Paragraphs>188</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ADHD  “Attention Deficit Hyperactivity Disorder”</vt:lpstr>
      <vt:lpstr>Group Rules</vt:lpstr>
      <vt:lpstr>Overview of programme</vt:lpstr>
      <vt:lpstr>Session 3 contents Neurocognitive strategies (Part 2) </vt:lpstr>
      <vt:lpstr>PowerPoint Presentation</vt:lpstr>
      <vt:lpstr>Impulsivity</vt:lpstr>
      <vt:lpstr>Symptom of Impulsivity</vt:lpstr>
      <vt:lpstr>Strategies for impulsivity</vt:lpstr>
      <vt:lpstr>Strategies for impulsivity</vt:lpstr>
      <vt:lpstr>Problem Solving Cycle</vt:lpstr>
      <vt:lpstr>1. Define the Problem</vt:lpstr>
      <vt:lpstr>2. Generate Alternatives</vt:lpstr>
      <vt:lpstr>3. Rank solutions in preference order</vt:lpstr>
      <vt:lpstr>4. Implement the Solutions</vt:lpstr>
      <vt:lpstr>5. Evaluate</vt:lpstr>
      <vt:lpstr>PowerPoint Presentation</vt:lpstr>
      <vt:lpstr>Hyperactivity</vt:lpstr>
      <vt:lpstr>Symptom of hyperactivity</vt:lpstr>
      <vt:lpstr>Strategies for hyperactivity</vt:lpstr>
      <vt:lpstr>Mindfulness</vt:lpstr>
      <vt:lpstr>Mindfulness</vt:lpstr>
      <vt:lpstr>Takeaway from this session</vt:lpstr>
      <vt:lpstr>Mindfulness exercise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“Attention Deficit Hyperactivity Disorder”</dc:title>
  <dc:creator>Boyle Cieva</dc:creator>
  <cp:lastModifiedBy>Cieva Boyle</cp:lastModifiedBy>
  <cp:revision>11</cp:revision>
  <dcterms:created xsi:type="dcterms:W3CDTF">2021-04-02T12:56:44Z</dcterms:created>
  <dcterms:modified xsi:type="dcterms:W3CDTF">2021-06-22T16:33:39Z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c4b6eae2-9823-47a0-9d84-66cae685bda6</vt:lpwstr>
  </property>
  <property fmtid="{D5CDD505-2E9C-101B-9397-08002B2CF9AE}" pid="3" name="ContentTypeId">
    <vt:lpwstr>0x0101004191E696C0F01144B5555EBBDF57F36F</vt:lpwstr>
  </property>
  <property fmtid="{D5CDD505-2E9C-101B-9397-08002B2CF9AE}" pid="4" name="WinDIP File ID">
    <vt:lpwstr>020f2d50-249c-4652-8427-1a2ed356b5ea</vt:lpwstr>
  </property>
</Properties>
</file>