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5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7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3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9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6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5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4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86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00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8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77BBA-98B9-4ED3-B3CB-CD1507864830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12827-12FE-4356-9858-91381E8D6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Balancing Statements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1"/>
    </mc:Choice>
    <mc:Fallback>
      <p:transition spd="slow" advTm="1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Balancing Statement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A statement we use to counteract negative thinking associated with low self esteem, lack of confidence, anxiety and depression</a:t>
            </a:r>
          </a:p>
          <a:p>
            <a:r>
              <a:rPr lang="en-GB" dirty="0" smtClean="0"/>
              <a:t>Negative thoughts tend to be irrational- based on feeling not fact</a:t>
            </a:r>
          </a:p>
          <a:p>
            <a:r>
              <a:rPr lang="en-GB" dirty="0" smtClean="0"/>
              <a:t>Balancing statements are rational- based on fact not feeling</a:t>
            </a:r>
          </a:p>
          <a:p>
            <a:r>
              <a:rPr lang="en-GB" dirty="0" smtClean="0"/>
              <a:t>You question the negative thought in order to think about it more rationally</a:t>
            </a:r>
          </a:p>
          <a:p>
            <a:r>
              <a:rPr lang="en-GB" dirty="0" smtClean="0"/>
              <a:t>The more you get into the habit of using balancing statements, the easier they become to use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8"/>
    </mc:Choice>
    <mc:Fallback>
      <p:transition spd="slow" advTm="3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Negative Thoughts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Predicting the future (with a negative consequence)</a:t>
            </a:r>
          </a:p>
          <a:p>
            <a:r>
              <a:rPr lang="en-GB" dirty="0" err="1" smtClean="0"/>
              <a:t>Catastrophising</a:t>
            </a:r>
            <a:endParaRPr lang="en-GB" dirty="0" smtClean="0"/>
          </a:p>
          <a:p>
            <a:r>
              <a:rPr lang="en-GB" dirty="0" smtClean="0"/>
              <a:t>What if?</a:t>
            </a:r>
          </a:p>
          <a:p>
            <a:r>
              <a:rPr lang="en-GB" dirty="0" smtClean="0"/>
              <a:t>Jumping to conclusions</a:t>
            </a:r>
          </a:p>
          <a:p>
            <a:r>
              <a:rPr lang="en-GB" dirty="0" smtClean="0"/>
              <a:t>Taking things personally</a:t>
            </a:r>
          </a:p>
          <a:p>
            <a:r>
              <a:rPr lang="en-GB" dirty="0" smtClean="0"/>
              <a:t>Mind reading</a:t>
            </a:r>
          </a:p>
          <a:p>
            <a:r>
              <a:rPr lang="en-GB" dirty="0" smtClean="0"/>
              <a:t>Focus on the negative/ignoring the positive</a:t>
            </a:r>
          </a:p>
          <a:p>
            <a:r>
              <a:rPr lang="en-GB" dirty="0" smtClean="0"/>
              <a:t>Black and white or all or nothing thinking</a:t>
            </a:r>
          </a:p>
          <a:p>
            <a:r>
              <a:rPr lang="en-GB" dirty="0" smtClean="0"/>
              <a:t>Perfectionism</a:t>
            </a:r>
          </a:p>
          <a:p>
            <a:r>
              <a:rPr lang="en-GB" dirty="0" smtClean="0"/>
              <a:t>“Should”/“Shouldn’t”</a:t>
            </a:r>
          </a:p>
          <a:p>
            <a:r>
              <a:rPr lang="en-GB" dirty="0" smtClean="0"/>
              <a:t>Over Generalising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05"/>
    </mc:Choice>
    <mc:Fallback>
      <p:transition spd="slow" advTm="21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Questions to Ask About the Thought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What evidence have I got to say that it’s true?</a:t>
            </a:r>
          </a:p>
          <a:p>
            <a:r>
              <a:rPr lang="en-GB" dirty="0" smtClean="0"/>
              <a:t>What evidence have I got that says it may not be true?</a:t>
            </a:r>
          </a:p>
          <a:p>
            <a:r>
              <a:rPr lang="en-GB" dirty="0" smtClean="0"/>
              <a:t>How realistic is it?</a:t>
            </a:r>
          </a:p>
          <a:p>
            <a:r>
              <a:rPr lang="en-GB" dirty="0" smtClean="0"/>
              <a:t>If someone else were to tell me that this was their thought, what would I say to them?</a:t>
            </a:r>
          </a:p>
          <a:p>
            <a:r>
              <a:rPr lang="en-GB" dirty="0" smtClean="0"/>
              <a:t>What are the costs or benefits of thinking this way?</a:t>
            </a:r>
          </a:p>
          <a:p>
            <a:r>
              <a:rPr lang="en-GB" dirty="0" smtClean="0"/>
              <a:t>Is this thought helpful?</a:t>
            </a:r>
          </a:p>
          <a:p>
            <a:r>
              <a:rPr lang="en-GB" dirty="0" smtClean="0"/>
              <a:t>Can I see any negative thought patterns emerging?</a:t>
            </a:r>
          </a:p>
          <a:p>
            <a:r>
              <a:rPr lang="en-GB" dirty="0" smtClean="0"/>
              <a:t>How will I feel about this in 6 months time?</a:t>
            </a:r>
          </a:p>
          <a:p>
            <a:r>
              <a:rPr lang="en-GB" dirty="0" smtClean="0"/>
              <a:t>Is there another way of looking at this?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2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594"/>
    </mc:Choice>
    <mc:Fallback>
      <p:transition spd="slow" advTm="18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“_____ Doesn’t like me, they never answer my calls”</a:t>
            </a:r>
          </a:p>
          <a:p>
            <a:pPr marL="0" indent="0">
              <a:buNone/>
            </a:pPr>
            <a:r>
              <a:rPr lang="en-GB" dirty="0" smtClean="0"/>
              <a:t>The only evidence I have is that they’ve not answered twice. It’s during the day and they may be at work. They were fine with me a couple of weeks ago. If somebody else told me this I would tell them to wait until they get back to me- they might not be able to answer right now. Thinking this way isn’t helpful- it makes me worry all day.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Balancing Statement: “I have called ____ twice and they haven’t answered. They’re probably at work and will get back to me when they can”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1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3"/>
    </mc:Choice>
    <mc:Fallback>
      <p:transition spd="slow" advTm="4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“I am utterly useless at everything”</a:t>
            </a:r>
          </a:p>
          <a:p>
            <a:pPr marL="0" indent="0">
              <a:buNone/>
            </a:pPr>
            <a:r>
              <a:rPr lang="en-GB" dirty="0" smtClean="0"/>
              <a:t>I have made a mistake. I have made mistakes in the past. Most of the time I don’t make mistakes. I am good at some things. If someone else told me this I would tell them not to worry. This isn’t helpful, one mistake and I’m really down on myself. I don’t want to feel like this anymore. I can use this as something to learn from. Everybody makes mistakes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Balancing Statement: “I have made a mistake, this is unusual for me. I will put it right and learn from this.”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63"/>
    </mc:Choice>
    <mc:Fallback>
      <p:transition spd="slow" advTm="6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451</Words>
  <Application>Microsoft Office PowerPoint</Application>
  <PresentationFormat>On-screen Show (4:3)</PresentationFormat>
  <Paragraphs>39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Balancing Statements</vt:lpstr>
      <vt:lpstr>Balancing Statement</vt:lpstr>
      <vt:lpstr>Examples of Negative Thoughts</vt:lpstr>
      <vt:lpstr>Questions to Ask About the Thought</vt:lpstr>
      <vt:lpstr>Example</vt:lpstr>
      <vt:lpstr>Example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Statements</dc:title>
  <dc:creator>Emma Leivesley</dc:creator>
  <cp:lastModifiedBy>Emma Leivesley</cp:lastModifiedBy>
  <cp:revision>4</cp:revision>
  <dcterms:created xsi:type="dcterms:W3CDTF">2021-03-24T15:31:39Z</dcterms:created>
  <dcterms:modified xsi:type="dcterms:W3CDTF">2021-04-19T11:08:33Z</dcterms:modified>
</cp:coreProperties>
</file>