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3" r:id="rId2"/>
    <p:sldId id="274" r:id="rId3"/>
    <p:sldId id="272" r:id="rId4"/>
    <p:sldId id="256" r:id="rId5"/>
    <p:sldId id="257" r:id="rId6"/>
    <p:sldId id="258" r:id="rId7"/>
    <p:sldId id="259" r:id="rId8"/>
    <p:sldId id="260" r:id="rId9"/>
    <p:sldId id="266" r:id="rId10"/>
    <p:sldId id="265" r:id="rId11"/>
    <p:sldId id="276" r:id="rId12"/>
    <p:sldId id="275" r:id="rId13"/>
    <p:sldId id="267" r:id="rId14"/>
    <p:sldId id="268" r:id="rId15"/>
    <p:sldId id="270" r:id="rId16"/>
    <p:sldId id="269" r:id="rId17"/>
    <p:sldId id="278" r:id="rId18"/>
    <p:sldId id="279" r:id="rId19"/>
    <p:sldId id="280" r:id="rId20"/>
    <p:sldId id="261" r:id="rId21"/>
    <p:sldId id="263" r:id="rId22"/>
    <p:sldId id="271" r:id="rId23"/>
    <p:sldId id="264" r:id="rId24"/>
    <p:sldId id="277" r:id="rId25"/>
    <p:sldId id="281" r:id="rId26"/>
    <p:sldId id="283" r:id="rId27"/>
    <p:sldId id="282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9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31C8F-9381-40BC-A8F6-585B3EF8B576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449C2-73DF-450D-AF6C-8A086B648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90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449C2-73DF-450D-AF6C-8A086B6487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88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449C2-73DF-450D-AF6C-8A086B64877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570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449C2-73DF-450D-AF6C-8A086B64877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660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449C2-73DF-450D-AF6C-8A086B64877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0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Executive functioning also</a:t>
            </a:r>
            <a:r>
              <a:rPr lang="en-GB" baseline="0" dirty="0" smtClean="0"/>
              <a:t> includes organising, prioritising and initiating work; focussing, sustaining and shifting attention to tasks; regulating alertness, sustaining effort and processing; managing frustration and regulating emotions; monitoring and self-regulation of activities, utilising working memory and accessing recall (remembering). Working memory allows us to remember things for long enough to allow us to carry out tasks.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449C2-73DF-450D-AF6C-8A086B64877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23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449C2-73DF-450D-AF6C-8A086B64877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12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449C2-73DF-450D-AF6C-8A086B64877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347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will</a:t>
            </a:r>
            <a:r>
              <a:rPr lang="en-GB" baseline="0" dirty="0" smtClean="0"/>
              <a:t> be important before going forwards is to identify what your specific needs are and any improvements you are hoping to make.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FC5F6-BFC2-5247-8BC4-D777350B6D8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38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449C2-73DF-450D-AF6C-8A086B6487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2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449C2-73DF-450D-AF6C-8A086B6487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90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449C2-73DF-450D-AF6C-8A086B64877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585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449C2-73DF-450D-AF6C-8A086B64877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48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449C2-73DF-450D-AF6C-8A086B64877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21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449C2-73DF-450D-AF6C-8A086B64877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796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An important part of making a diagnosis is the observation that ADHD symptoms make daily life substantially more difficult and/or causes distress in one or more area of your life; socially, academically or occupationally.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FC5F6-BFC2-5247-8BC4-D777350B6D8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806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These</a:t>
            </a:r>
            <a:r>
              <a:rPr lang="en-GB" baseline="0" dirty="0" smtClean="0"/>
              <a:t> m</a:t>
            </a:r>
            <a:r>
              <a:rPr lang="en-GB" dirty="0" smtClean="0"/>
              <a:t>ixed feelings can depend on </a:t>
            </a:r>
            <a:r>
              <a:rPr lang="en-GB" sz="1200" dirty="0" smtClean="0"/>
              <a:t>how long they have experienced symptoms, or the reactions they have received from others.</a:t>
            </a:r>
          </a:p>
          <a:p>
            <a:endParaRPr lang="en-GB" dirty="0" smtClean="0"/>
          </a:p>
          <a:p>
            <a:r>
              <a:rPr lang="en-GB" sz="1200" dirty="0" smtClean="0"/>
              <a:t>Some individuals have experienced difficulties associated to ADHD for long periods of time, so can experience relief when they</a:t>
            </a:r>
            <a:r>
              <a:rPr lang="en-GB" sz="1200" baseline="0" dirty="0" smtClean="0"/>
              <a:t> feel if they have an explanation. </a:t>
            </a:r>
          </a:p>
          <a:p>
            <a:endParaRPr lang="en-GB" sz="1200" baseline="0" dirty="0" smtClean="0"/>
          </a:p>
          <a:p>
            <a:r>
              <a:rPr lang="en-GB" sz="1200" baseline="0" dirty="0" smtClean="0"/>
              <a:t>Others feel a sense of shame, frustration and stigma. </a:t>
            </a:r>
          </a:p>
          <a:p>
            <a:endParaRPr lang="en-GB" sz="1200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FC5F6-BFC2-5247-8BC4-D777350B6D8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66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801-16BE-422D-9A2E-E0501D833BAF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689D-5859-409A-89CE-58581D897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7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801-16BE-422D-9A2E-E0501D833BAF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689D-5859-409A-89CE-58581D897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1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801-16BE-422D-9A2E-E0501D833BAF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689D-5859-409A-89CE-58581D897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8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801-16BE-422D-9A2E-E0501D833BAF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689D-5859-409A-89CE-58581D897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6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801-16BE-422D-9A2E-E0501D833BAF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689D-5859-409A-89CE-58581D897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5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801-16BE-422D-9A2E-E0501D833BAF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689D-5859-409A-89CE-58581D897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801-16BE-422D-9A2E-E0501D833BAF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689D-5859-409A-89CE-58581D897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2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801-16BE-422D-9A2E-E0501D833BAF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689D-5859-409A-89CE-58581D897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97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801-16BE-422D-9A2E-E0501D833BAF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689D-5859-409A-89CE-58581D897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5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801-16BE-422D-9A2E-E0501D833BAF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689D-5859-409A-89CE-58581D897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3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801-16BE-422D-9A2E-E0501D833BAF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689D-5859-409A-89CE-58581D897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26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09801-16BE-422D-9A2E-E0501D833BAF}" type="datetimeFigureOut">
              <a:rPr lang="en-GB" smtClean="0"/>
              <a:t>06/07/2021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F689D-5859-409A-89CE-58581D897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93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400" y="649724"/>
            <a:ext cx="7315200" cy="3236476"/>
          </a:xfrm>
        </p:spPr>
        <p:txBody>
          <a:bodyPr>
            <a:normAutofit/>
          </a:bodyPr>
          <a:lstStyle/>
          <a:p>
            <a:r>
              <a:rPr lang="en-GB" sz="6000" dirty="0" smtClean="0"/>
              <a:t>ADHD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400" dirty="0" smtClean="0">
                <a:solidFill>
                  <a:srgbClr val="000000"/>
                </a:solidFill>
              </a:rPr>
              <a:t>“Attention Deficit Hyperactivity Disorder”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75656" y="510540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Developed by Cieva Boyle and Emma </a:t>
            </a:r>
            <a:r>
              <a:rPr lang="en-GB" dirty="0" err="1" smtClean="0">
                <a:solidFill>
                  <a:schemeClr val="tx1"/>
                </a:solidFill>
              </a:rPr>
              <a:t>Leivesley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116632"/>
            <a:ext cx="2591659" cy="94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 and the Different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Subtypes:</a:t>
            </a:r>
          </a:p>
          <a:p>
            <a:r>
              <a:rPr lang="en-GB" dirty="0" smtClean="0"/>
              <a:t>Predominantly inattentive</a:t>
            </a:r>
          </a:p>
          <a:p>
            <a:r>
              <a:rPr lang="en-GB" dirty="0" smtClean="0"/>
              <a:t>Predominantly hyperactive-impulsive</a:t>
            </a:r>
          </a:p>
          <a:p>
            <a:r>
              <a:rPr lang="en-GB" dirty="0" smtClean="0"/>
              <a:t>Combined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71" y="4086448"/>
            <a:ext cx="3563888" cy="237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8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9"/>
    </mc:Choice>
    <mc:Fallback xmlns="">
      <p:transition spd="slow" advTm="2537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1" y="165102"/>
            <a:ext cx="8051800" cy="912277"/>
          </a:xfrm>
        </p:spPr>
        <p:txBody>
          <a:bodyPr>
            <a:noAutofit/>
          </a:bodyPr>
          <a:lstStyle/>
          <a:p>
            <a:r>
              <a:rPr lang="en-GB" sz="4400" b="0" dirty="0" smtClean="0"/>
              <a:t>Understanding ADHD diagnosis</a:t>
            </a:r>
            <a:endParaRPr lang="en-GB" sz="4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181100"/>
            <a:ext cx="4855548" cy="5499100"/>
          </a:xfrm>
        </p:spPr>
        <p:txBody>
          <a:bodyPr>
            <a:normAutofit fontScale="92500" lnSpcReduction="10000"/>
          </a:bodyPr>
          <a:lstStyle/>
          <a:p>
            <a:endParaRPr lang="en-GB" sz="2800" dirty="0" smtClean="0"/>
          </a:p>
          <a:p>
            <a:r>
              <a:rPr lang="en-GB" sz="2800" dirty="0" smtClean="0"/>
              <a:t>ADHD is diagnosed when there is a </a:t>
            </a:r>
            <a:r>
              <a:rPr lang="en-GB" sz="2800" dirty="0" smtClean="0">
                <a:solidFill>
                  <a:srgbClr val="660066"/>
                </a:solidFill>
              </a:rPr>
              <a:t>constant pattern </a:t>
            </a:r>
            <a:r>
              <a:rPr lang="en-GB" sz="2800" dirty="0" smtClean="0"/>
              <a:t>of symptoms, which </a:t>
            </a:r>
            <a:r>
              <a:rPr lang="en-GB" sz="2800" dirty="0" smtClean="0">
                <a:solidFill>
                  <a:srgbClr val="660066"/>
                </a:solidFill>
              </a:rPr>
              <a:t>interferes with your daily functioning </a:t>
            </a:r>
            <a:r>
              <a:rPr lang="en-GB" sz="2800" dirty="0" smtClean="0"/>
              <a:t>or development.</a:t>
            </a:r>
          </a:p>
          <a:p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ADHD symptoms make daily life substantially </a:t>
            </a:r>
            <a:r>
              <a:rPr lang="en-GB" sz="2800" dirty="0" smtClean="0">
                <a:solidFill>
                  <a:srgbClr val="660066"/>
                </a:solidFill>
              </a:rPr>
              <a:t>more difficult </a:t>
            </a:r>
            <a:r>
              <a:rPr lang="en-GB" sz="2800" dirty="0" smtClean="0"/>
              <a:t>and/or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dirty="0" smtClean="0">
                <a:solidFill>
                  <a:srgbClr val="660066"/>
                </a:solidFill>
              </a:rPr>
              <a:t>causes distress </a:t>
            </a:r>
            <a:r>
              <a:rPr lang="en-GB" sz="2800" dirty="0" smtClean="0"/>
              <a:t>in one or more area of your life; </a:t>
            </a:r>
            <a:r>
              <a:rPr lang="en-GB" sz="2800" dirty="0" smtClean="0">
                <a:solidFill>
                  <a:srgbClr val="660066"/>
                </a:solidFill>
              </a:rPr>
              <a:t>socially, academically or occupationally.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2" b="10600"/>
          <a:stretch/>
        </p:blipFill>
        <p:spPr bwMode="auto">
          <a:xfrm>
            <a:off x="119678" y="1778000"/>
            <a:ext cx="3902075" cy="440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5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77800"/>
            <a:ext cx="7315200" cy="755712"/>
          </a:xfrm>
        </p:spPr>
        <p:txBody>
          <a:bodyPr>
            <a:normAutofit fontScale="90000"/>
          </a:bodyPr>
          <a:lstStyle/>
          <a:p>
            <a:r>
              <a:rPr lang="en-GB" sz="4900" dirty="0" smtClean="0"/>
              <a:t>Coping</a:t>
            </a:r>
            <a:r>
              <a:rPr lang="en-GB" b="1" dirty="0" smtClean="0"/>
              <a:t> </a:t>
            </a:r>
            <a:r>
              <a:rPr lang="en-GB" dirty="0" smtClean="0"/>
              <a:t>with a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1347435"/>
            <a:ext cx="7886700" cy="5104167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People can experience </a:t>
            </a:r>
            <a:r>
              <a:rPr lang="en-GB" sz="2800" dirty="0" smtClean="0">
                <a:solidFill>
                  <a:srgbClr val="660066"/>
                </a:solidFill>
              </a:rPr>
              <a:t>mixed feelings </a:t>
            </a:r>
            <a:r>
              <a:rPr lang="en-GB" sz="2800" dirty="0" smtClean="0"/>
              <a:t>if they receive a diagnosis of ADHD.</a:t>
            </a:r>
          </a:p>
          <a:p>
            <a:pPr marL="45720" indent="0">
              <a:buNone/>
            </a:pPr>
            <a:endParaRPr lang="en-GB" sz="2800" dirty="0" smtClean="0"/>
          </a:p>
          <a:p>
            <a:r>
              <a:rPr lang="en-GB" sz="2800" dirty="0" smtClean="0"/>
              <a:t>Some can </a:t>
            </a:r>
            <a:r>
              <a:rPr lang="en-GB" sz="2800" dirty="0" smtClean="0">
                <a:solidFill>
                  <a:srgbClr val="660066"/>
                </a:solidFill>
              </a:rPr>
              <a:t>feel relief </a:t>
            </a:r>
            <a:r>
              <a:rPr lang="en-GB" sz="2800" dirty="0" smtClean="0"/>
              <a:t>at having an explanation and access to help.</a:t>
            </a:r>
          </a:p>
          <a:p>
            <a:endParaRPr lang="en-GB" sz="2800" dirty="0" smtClean="0"/>
          </a:p>
          <a:p>
            <a:r>
              <a:rPr lang="en-GB" sz="2800" dirty="0" smtClean="0"/>
              <a:t>Others feel a </a:t>
            </a:r>
            <a:r>
              <a:rPr lang="en-GB" sz="2800" dirty="0" smtClean="0">
                <a:solidFill>
                  <a:srgbClr val="660066"/>
                </a:solidFill>
              </a:rPr>
              <a:t>sense of shame, frustration and stigma.</a:t>
            </a:r>
          </a:p>
          <a:p>
            <a:endParaRPr lang="en-GB" sz="2800" dirty="0" smtClean="0"/>
          </a:p>
          <a:p>
            <a:r>
              <a:rPr lang="en-GB" sz="2800" dirty="0" smtClean="0"/>
              <a:t>Individuals often fluctuate in their response to being provided with a diagnosis. </a:t>
            </a:r>
          </a:p>
        </p:txBody>
      </p:sp>
    </p:spTree>
    <p:extLst>
      <p:ext uri="{BB962C8B-B14F-4D97-AF65-F5344CB8AC3E}">
        <p14:creationId xmlns:p14="http://schemas.microsoft.com/office/powerpoint/2010/main" val="38979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 and the Different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Inattention Symptoms:</a:t>
            </a:r>
          </a:p>
          <a:p>
            <a:r>
              <a:rPr lang="en-GB" dirty="0" smtClean="0"/>
              <a:t>Lack of attention to detail, makes careless mistakes</a:t>
            </a:r>
          </a:p>
          <a:p>
            <a:r>
              <a:rPr lang="en-GB" dirty="0" smtClean="0"/>
              <a:t>Difficulty sustaining attention</a:t>
            </a:r>
          </a:p>
          <a:p>
            <a:r>
              <a:rPr lang="en-GB" dirty="0" smtClean="0"/>
              <a:t>Doesn’t listen when spoken to directly</a:t>
            </a:r>
          </a:p>
          <a:p>
            <a:r>
              <a:rPr lang="en-GB" dirty="0" smtClean="0"/>
              <a:t>Trouble finishing or completing tasks</a:t>
            </a:r>
          </a:p>
          <a:p>
            <a:r>
              <a:rPr lang="en-GB" dirty="0" smtClean="0"/>
              <a:t>Problems organising tasks and activities</a:t>
            </a:r>
          </a:p>
          <a:p>
            <a:r>
              <a:rPr lang="en-GB" dirty="0" smtClean="0"/>
              <a:t>Avoids, dislikes or is reluctant to do tasks that involve sustained mental effort</a:t>
            </a:r>
          </a:p>
          <a:p>
            <a:r>
              <a:rPr lang="en-GB" dirty="0" smtClean="0"/>
              <a:t>Loses and misplaces things</a:t>
            </a:r>
          </a:p>
          <a:p>
            <a:r>
              <a:rPr lang="en-GB" dirty="0" smtClean="0"/>
              <a:t>Easily distracted</a:t>
            </a:r>
          </a:p>
          <a:p>
            <a:r>
              <a:rPr lang="en-GB" dirty="0" smtClean="0"/>
              <a:t>Forgetful in daily activities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3183185" cy="2133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2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88"/>
    </mc:Choice>
    <mc:Fallback xmlns="">
      <p:transition spd="slow" advTm="5228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900"/>
            <a:ext cx="8229600" cy="1143000"/>
          </a:xfrm>
        </p:spPr>
        <p:txBody>
          <a:bodyPr/>
          <a:lstStyle/>
          <a:p>
            <a:r>
              <a:rPr lang="en-GB" dirty="0" smtClean="0"/>
              <a:t>Diagnosis and the Different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699512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Hyperactivity Symptoms:</a:t>
            </a:r>
          </a:p>
          <a:p>
            <a:r>
              <a:rPr lang="en-GB" dirty="0" smtClean="0"/>
              <a:t>Often fidgets with or taps hands or feet or squirms in seat</a:t>
            </a:r>
          </a:p>
          <a:p>
            <a:r>
              <a:rPr lang="en-GB" dirty="0" smtClean="0"/>
              <a:t>Often leaves seat when remaining seated is expected</a:t>
            </a:r>
          </a:p>
          <a:p>
            <a:r>
              <a:rPr lang="en-GB" dirty="0" smtClean="0"/>
              <a:t>In children running about and being restless- in adulthood being restless or overactive</a:t>
            </a:r>
          </a:p>
          <a:p>
            <a:r>
              <a:rPr lang="en-GB" dirty="0" smtClean="0"/>
              <a:t>Difficulty engaging in leisure activities quietly</a:t>
            </a:r>
          </a:p>
          <a:p>
            <a:r>
              <a:rPr lang="en-GB" dirty="0" smtClean="0"/>
              <a:t>Always “on the go” as if “driven by a motor”</a:t>
            </a:r>
          </a:p>
          <a:p>
            <a:r>
              <a:rPr lang="en-GB" dirty="0" smtClean="0"/>
              <a:t>Talks excessively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Impulsivity Symptoms:</a:t>
            </a:r>
          </a:p>
          <a:p>
            <a:r>
              <a:rPr lang="en-GB" dirty="0" smtClean="0"/>
              <a:t>Blurts out an answer before questions have been completed</a:t>
            </a:r>
          </a:p>
          <a:p>
            <a:r>
              <a:rPr lang="en-GB" dirty="0" smtClean="0"/>
              <a:t>Difficulty waiting or taking turns</a:t>
            </a:r>
          </a:p>
          <a:p>
            <a:r>
              <a:rPr lang="en-GB" dirty="0" smtClean="0"/>
              <a:t>Often interrupts or intrudes when they’re working or busy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385" y="3140968"/>
            <a:ext cx="3059278" cy="1884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66"/>
    </mc:Choice>
    <mc:Fallback xmlns="">
      <p:transition spd="slow" advTm="5816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Gender Differences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In childhood, more males are diagnosed than females</a:t>
            </a:r>
          </a:p>
          <a:p>
            <a:r>
              <a:rPr lang="en-GB" sz="2000" dirty="0" smtClean="0"/>
              <a:t>This evens out in adulthood</a:t>
            </a:r>
          </a:p>
          <a:p>
            <a:r>
              <a:rPr lang="en-GB" sz="2000" dirty="0" smtClean="0"/>
              <a:t>Females are less likely to be diagnosed in both childhood and adulthood as: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Boys/men have more disruptive/externalising behaviour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Girls/women are more likely to compensate with prosocial skills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4398961"/>
            <a:ext cx="285750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60"/>
    </mc:Choice>
    <mc:Fallback xmlns="">
      <p:transition spd="slow" advTm="5916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in Daily Life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589122"/>
              </p:ext>
            </p:extLst>
          </p:nvPr>
        </p:nvGraphicFramePr>
        <p:xfrm>
          <a:off x="457200" y="1600200"/>
          <a:ext cx="8229600" cy="4084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Inattention Related Problems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Hyperactivity Related Problems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Impulsivity</a:t>
                      </a:r>
                      <a:r>
                        <a:rPr lang="en-GB" sz="1600" baseline="0" dirty="0" smtClean="0"/>
                        <a:t> Related Problems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Disorganisation and inefficiency</a:t>
                      </a:r>
                    </a:p>
                    <a:p>
                      <a:r>
                        <a:rPr lang="en-GB" sz="1600" dirty="0" smtClean="0"/>
                        <a:t>Procrastination</a:t>
                      </a:r>
                    </a:p>
                    <a:p>
                      <a:r>
                        <a:rPr lang="en-GB" sz="1600" dirty="0" smtClean="0"/>
                        <a:t>Failure</a:t>
                      </a:r>
                      <a:r>
                        <a:rPr lang="en-GB" sz="1600" baseline="0" dirty="0" smtClean="0"/>
                        <a:t> to plan ahead</a:t>
                      </a:r>
                    </a:p>
                    <a:p>
                      <a:r>
                        <a:rPr lang="en-GB" sz="1600" baseline="0" dirty="0" smtClean="0"/>
                        <a:t>Forgetfulness</a:t>
                      </a:r>
                    </a:p>
                    <a:p>
                      <a:r>
                        <a:rPr lang="en-GB" sz="1600" baseline="0" dirty="0" smtClean="0"/>
                        <a:t>Difficult in multi-tasking</a:t>
                      </a:r>
                    </a:p>
                    <a:p>
                      <a:r>
                        <a:rPr lang="en-GB" sz="1600" baseline="0" dirty="0" smtClean="0"/>
                        <a:t>Misjudging how long it takes to perform tasks</a:t>
                      </a:r>
                    </a:p>
                    <a:p>
                      <a:r>
                        <a:rPr lang="en-GB" sz="1600" baseline="0" dirty="0" smtClean="0"/>
                        <a:t>Inability to complete tasks</a:t>
                      </a:r>
                    </a:p>
                    <a:p>
                      <a:r>
                        <a:rPr lang="en-GB" sz="1600" baseline="0" dirty="0" smtClean="0"/>
                        <a:t>Distractibility</a:t>
                      </a:r>
                    </a:p>
                    <a:p>
                      <a:r>
                        <a:rPr lang="en-GB" sz="1600" baseline="0" dirty="0" smtClean="0"/>
                        <a:t>Poor ability to follow long explanations</a:t>
                      </a:r>
                    </a:p>
                    <a:p>
                      <a:r>
                        <a:rPr lang="en-GB" sz="1600" baseline="0" dirty="0" smtClean="0"/>
                        <a:t>Ceaseless mental activity- mind wandering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Inability to relax</a:t>
                      </a:r>
                    </a:p>
                    <a:p>
                      <a:r>
                        <a:rPr lang="en-GB" sz="1600" dirty="0" smtClean="0"/>
                        <a:t>Restless</a:t>
                      </a:r>
                      <a:r>
                        <a:rPr lang="en-GB" sz="1600" baseline="0" dirty="0" smtClean="0"/>
                        <a:t> sleep</a:t>
                      </a:r>
                    </a:p>
                    <a:p>
                      <a:r>
                        <a:rPr lang="en-GB" sz="1600" baseline="0" dirty="0" smtClean="0"/>
                        <a:t>Excessively active lifestyle</a:t>
                      </a:r>
                    </a:p>
                    <a:p>
                      <a:r>
                        <a:rPr lang="en-GB" sz="1600" baseline="0" dirty="0" smtClean="0"/>
                        <a:t>Constant purposeless motion of feet and hands</a:t>
                      </a:r>
                    </a:p>
                    <a:p>
                      <a:r>
                        <a:rPr lang="en-GB" sz="1600" baseline="0" dirty="0" smtClean="0"/>
                        <a:t>Constantly talking too much</a:t>
                      </a:r>
                    </a:p>
                    <a:p>
                      <a:r>
                        <a:rPr lang="en-GB" sz="1600" baseline="0" dirty="0" smtClean="0"/>
                        <a:t>Constant stimulus seeking behaviour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Disinhibited</a:t>
                      </a:r>
                      <a:r>
                        <a:rPr lang="en-GB" sz="1600" baseline="0" dirty="0" smtClean="0"/>
                        <a:t> behaviour</a:t>
                      </a:r>
                    </a:p>
                    <a:p>
                      <a:r>
                        <a:rPr lang="en-GB" sz="1600" baseline="0" dirty="0" smtClean="0"/>
                        <a:t>May be linked to substance misuse- alcohol, cannabis, cocaine, tobacco, caffeine</a:t>
                      </a:r>
                    </a:p>
                    <a:p>
                      <a:r>
                        <a:rPr lang="en-GB" sz="1600" baseline="0" dirty="0" smtClean="0"/>
                        <a:t>May be linked to overeating</a:t>
                      </a:r>
                    </a:p>
                    <a:p>
                      <a:r>
                        <a:rPr lang="en-GB" sz="1600" baseline="0" dirty="0" smtClean="0"/>
                        <a:t>Maybe linked to aggressive behaviour or violence</a:t>
                      </a:r>
                    </a:p>
                    <a:p>
                      <a:r>
                        <a:rPr lang="en-GB" sz="1600" baseline="0" dirty="0" smtClean="0"/>
                        <a:t>Speaking out or making decisions without considering others</a:t>
                      </a:r>
                    </a:p>
                    <a:p>
                      <a:r>
                        <a:rPr lang="en-GB" sz="1600" baseline="0" dirty="0" smtClean="0"/>
                        <a:t>Impatient and unable to wait in queues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8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568"/>
    </mc:Choice>
    <mc:Fallback xmlns="">
      <p:transition spd="slow" advTm="14656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52" y="139700"/>
            <a:ext cx="8828836" cy="819212"/>
          </a:xfrm>
        </p:spPr>
        <p:txBody>
          <a:bodyPr>
            <a:noAutofit/>
          </a:bodyPr>
          <a:lstStyle/>
          <a:p>
            <a:r>
              <a:rPr lang="en-GB" dirty="0" smtClean="0"/>
              <a:t>How can ADHD affect your daily life?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53" y="1422400"/>
            <a:ext cx="8819439" cy="160187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660066"/>
                </a:solidFill>
              </a:rPr>
              <a:t>Academic difficulties are common.</a:t>
            </a:r>
          </a:p>
          <a:p>
            <a:pPr lvl="1"/>
            <a:r>
              <a:rPr lang="en-GB" sz="2400" dirty="0" smtClean="0"/>
              <a:t>Difficulty in handling large workloads, disorganisation, difficulty in following instructions, etc.</a:t>
            </a:r>
          </a:p>
          <a:p>
            <a:pPr marL="320040" lvl="1" indent="0">
              <a:buNone/>
            </a:pPr>
            <a:endParaRPr lang="en-GB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3213724"/>
            <a:ext cx="5041900" cy="3148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4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52" y="1461735"/>
            <a:ext cx="8724900" cy="3539527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660066"/>
                </a:solidFill>
              </a:rPr>
              <a:t>Experience problems with social relationships.</a:t>
            </a:r>
          </a:p>
          <a:p>
            <a:pPr lvl="1"/>
            <a:r>
              <a:rPr lang="en-GB" sz="2400" dirty="0"/>
              <a:t>Easily irritated by what others are doing/saying, impulsive talking, losing temper with others, etc. </a:t>
            </a:r>
          </a:p>
          <a:p>
            <a:pPr lvl="1"/>
            <a:endParaRPr lang="en-GB" sz="2400" dirty="0"/>
          </a:p>
          <a:p>
            <a:pPr marL="45720" indent="0">
              <a:buNone/>
            </a:pP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09900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9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52" y="1449034"/>
            <a:ext cx="8855948" cy="3539527"/>
          </a:xfrm>
        </p:spPr>
        <p:txBody>
          <a:bodyPr/>
          <a:lstStyle/>
          <a:p>
            <a:r>
              <a:rPr lang="en-GB" sz="2800" dirty="0">
                <a:solidFill>
                  <a:srgbClr val="660066"/>
                </a:solidFill>
              </a:rPr>
              <a:t>Occupational difficulties.</a:t>
            </a:r>
          </a:p>
          <a:p>
            <a:pPr lvl="1"/>
            <a:r>
              <a:rPr lang="en-GB" sz="2400" dirty="0"/>
              <a:t>Difficulties in organising and completing work tasks, difficulty prioritising, issues with authority, distractibility, etc. </a:t>
            </a:r>
          </a:p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289300"/>
            <a:ext cx="45148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6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62017"/>
            <a:ext cx="7315200" cy="1154097"/>
          </a:xfrm>
        </p:spPr>
        <p:txBody>
          <a:bodyPr/>
          <a:lstStyle/>
          <a:p>
            <a:r>
              <a:rPr lang="en-GB" b="1" u="sng" dirty="0" smtClean="0"/>
              <a:t>Overview of programme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68135"/>
            <a:ext cx="8509000" cy="4761267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0000"/>
                </a:solidFill>
              </a:rPr>
              <a:t>Session 1: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smtClean="0">
                <a:solidFill>
                  <a:srgbClr val="660066"/>
                </a:solidFill>
              </a:rPr>
              <a:t>Introduction to ADHD</a:t>
            </a:r>
          </a:p>
          <a:p>
            <a:pPr marL="0" indent="0">
              <a:buNone/>
            </a:pPr>
            <a:endParaRPr lang="en-GB" sz="2800" dirty="0" smtClean="0">
              <a:solidFill>
                <a:srgbClr val="000000"/>
              </a:solidFill>
            </a:endParaRPr>
          </a:p>
          <a:p>
            <a:r>
              <a:rPr lang="en-GB" sz="2800" b="1" dirty="0" smtClean="0">
                <a:solidFill>
                  <a:srgbClr val="000000"/>
                </a:solidFill>
              </a:rPr>
              <a:t>Session 2: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smtClean="0">
                <a:solidFill>
                  <a:srgbClr val="660066"/>
                </a:solidFill>
              </a:rPr>
              <a:t>Neurocognitive strategies (Part 1)</a:t>
            </a:r>
          </a:p>
          <a:p>
            <a:endParaRPr lang="en-GB" sz="2800" dirty="0" smtClean="0">
              <a:solidFill>
                <a:srgbClr val="660066"/>
              </a:solidFill>
            </a:endParaRPr>
          </a:p>
          <a:p>
            <a:r>
              <a:rPr lang="en-GB" sz="2800" b="1" dirty="0" smtClean="0">
                <a:solidFill>
                  <a:srgbClr val="000000"/>
                </a:solidFill>
              </a:rPr>
              <a:t>Session 3: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smtClean="0">
                <a:solidFill>
                  <a:srgbClr val="660066"/>
                </a:solidFill>
              </a:rPr>
              <a:t>Neurocognitive strategies (Part 2)</a:t>
            </a:r>
          </a:p>
          <a:p>
            <a:endParaRPr lang="en-GB" sz="2800" dirty="0" smtClean="0">
              <a:solidFill>
                <a:srgbClr val="000000"/>
              </a:solidFill>
            </a:endParaRPr>
          </a:p>
          <a:p>
            <a:r>
              <a:rPr lang="en-GB" sz="2800" b="1" dirty="0" smtClean="0">
                <a:solidFill>
                  <a:srgbClr val="000000"/>
                </a:solidFill>
              </a:rPr>
              <a:t>Session 4: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smtClean="0">
                <a:solidFill>
                  <a:srgbClr val="660066"/>
                </a:solidFill>
              </a:rPr>
              <a:t>Emotional regulation and social 				   interaction skills</a:t>
            </a:r>
            <a:endParaRPr lang="en-GB" sz="2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happening in the brain?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5838" y="1600200"/>
            <a:ext cx="4560962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The default mode of our brain is when our minds wander. When we need to pay attention to something, the default mode network in the brain is deactivated- In ADHD this often remains switched on, not turned off completely or turned off more slowly</a:t>
            </a:r>
          </a:p>
          <a:p>
            <a:r>
              <a:rPr lang="en-GB" dirty="0" smtClean="0"/>
              <a:t>Delayed development of brain areas that are associated with executive functioning (planning, attention and working memory) and emotion regulation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125838" cy="41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3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33"/>
    </mc:Choice>
    <mc:Fallback xmlns="">
      <p:transition spd="slow" advTm="7273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ADHD across the lifespan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605102"/>
              </p:ext>
            </p:extLst>
          </p:nvPr>
        </p:nvGraphicFramePr>
        <p:xfrm>
          <a:off x="457200" y="1600200"/>
          <a:ext cx="8229600" cy="480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Pre-School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School 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Adolescent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College 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Adult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 smtClean="0"/>
                        <a:t>Behavioural disturbance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 smtClean="0"/>
                        <a:t>Behavioural disturbance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 smtClean="0"/>
                        <a:t>Academic</a:t>
                      </a:r>
                      <a:r>
                        <a:rPr lang="en-GB" sz="1500" baseline="0" dirty="0" smtClean="0"/>
                        <a:t> Impairment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baseline="0" dirty="0" smtClean="0"/>
                        <a:t>Some difficulty in social interaction often tolerated by peers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 smtClean="0"/>
                        <a:t>Not fulfilling</a:t>
                      </a:r>
                      <a:r>
                        <a:rPr lang="en-GB" sz="1500" baseline="0" dirty="0" smtClean="0"/>
                        <a:t> exam potential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baseline="0" dirty="0" smtClean="0"/>
                        <a:t>Increasing lack of acceptability and tolerance by peers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baseline="0" dirty="0" smtClean="0"/>
                        <a:t>Lower self-esteem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baseline="0" dirty="0" smtClean="0"/>
                        <a:t>Smoking, alcohol and drugs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baseline="0" dirty="0" smtClean="0"/>
                        <a:t>Antisocial behaviour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 smtClean="0"/>
                        <a:t>Academic failure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 smtClean="0"/>
                        <a:t>Not</a:t>
                      </a:r>
                      <a:r>
                        <a:rPr lang="en-GB" sz="1500" baseline="0" dirty="0" smtClean="0"/>
                        <a:t> coping with daily tasks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baseline="0" dirty="0" smtClean="0"/>
                        <a:t>Occupational difficulties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baseline="0" dirty="0" smtClean="0"/>
                        <a:t>Low self-esteem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baseline="0" dirty="0" smtClean="0"/>
                        <a:t>Alcohol and substance misuse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baseline="0" dirty="0" smtClean="0"/>
                        <a:t>Injury and accidents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 smtClean="0"/>
                        <a:t>Mood instability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 smtClean="0"/>
                        <a:t>Low</a:t>
                      </a:r>
                      <a:r>
                        <a:rPr lang="en-GB" sz="1500" baseline="0" dirty="0" smtClean="0"/>
                        <a:t> self-esteem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baseline="0" dirty="0" smtClean="0"/>
                        <a:t>Relationship problems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baseline="0" dirty="0" smtClean="0"/>
                        <a:t>Difficulty organising, planning and completing projects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baseline="0" dirty="0" smtClean="0"/>
                        <a:t>Motor accidents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baseline="0" dirty="0" smtClean="0"/>
                        <a:t>Alcohol and substance misuse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baseline="0" dirty="0" smtClean="0"/>
                        <a:t>Parenting style may be affected</a:t>
                      </a:r>
                      <a:endParaRPr lang="en-GB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37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82"/>
    </mc:Choice>
    <mc:Fallback xmlns="">
      <p:transition spd="slow" advTm="10528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725"/>
            <a:ext cx="9144000" cy="5398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Comorbidity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This means having more than one diagnosis at a time</a:t>
            </a:r>
          </a:p>
          <a:p>
            <a:pPr marL="0" indent="0">
              <a:buNone/>
            </a:pPr>
            <a:r>
              <a:rPr lang="en-GB" dirty="0" smtClean="0"/>
              <a:t>In ADHD it is common to have a diagnosis of</a:t>
            </a:r>
          </a:p>
          <a:p>
            <a:r>
              <a:rPr lang="en-GB" dirty="0"/>
              <a:t>insomnia</a:t>
            </a:r>
          </a:p>
          <a:p>
            <a:r>
              <a:rPr lang="en-GB" dirty="0"/>
              <a:t>anxiety</a:t>
            </a:r>
          </a:p>
          <a:p>
            <a:r>
              <a:rPr lang="en-GB" dirty="0"/>
              <a:t>depression</a:t>
            </a:r>
          </a:p>
          <a:p>
            <a:r>
              <a:rPr lang="en-GB" dirty="0"/>
              <a:t>personality disorders</a:t>
            </a:r>
          </a:p>
          <a:p>
            <a:r>
              <a:rPr lang="en-GB" dirty="0"/>
              <a:t>alcohol misuse</a:t>
            </a:r>
          </a:p>
          <a:p>
            <a:r>
              <a:rPr lang="en-GB" dirty="0"/>
              <a:t>substance misuse</a:t>
            </a:r>
          </a:p>
          <a:p>
            <a:r>
              <a:rPr lang="en-GB" dirty="0"/>
              <a:t>learning disability</a:t>
            </a:r>
          </a:p>
          <a:p>
            <a:r>
              <a:rPr lang="en-GB" dirty="0"/>
              <a:t>obesity</a:t>
            </a:r>
          </a:p>
          <a:p>
            <a:r>
              <a:rPr lang="en-GB" dirty="0"/>
              <a:t>autism</a:t>
            </a:r>
          </a:p>
        </p:txBody>
      </p:sp>
    </p:spTree>
    <p:extLst>
      <p:ext uri="{BB962C8B-B14F-4D97-AF65-F5344CB8AC3E}">
        <p14:creationId xmlns:p14="http://schemas.microsoft.com/office/powerpoint/2010/main" val="340110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18"/>
    </mc:Choice>
    <mc:Fallback xmlns="">
      <p:transition spd="slow" advTm="3871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Treatment and Management of ADHD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7787208" cy="501317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Psychoeducation</a:t>
            </a:r>
          </a:p>
          <a:p>
            <a:r>
              <a:rPr lang="en-GB" dirty="0" smtClean="0"/>
              <a:t>Counselling or CBT based intervention</a:t>
            </a:r>
          </a:p>
          <a:p>
            <a:r>
              <a:rPr lang="en-GB" dirty="0" smtClean="0"/>
              <a:t>Coaching</a:t>
            </a:r>
          </a:p>
          <a:p>
            <a:r>
              <a:rPr lang="en-GB" dirty="0" smtClean="0"/>
              <a:t>Mindfulness</a:t>
            </a:r>
          </a:p>
          <a:p>
            <a:r>
              <a:rPr lang="en-GB" dirty="0" smtClean="0"/>
              <a:t>Medication: </a:t>
            </a:r>
          </a:p>
          <a:p>
            <a:r>
              <a:rPr lang="en-GB" dirty="0" smtClean="0"/>
              <a:t>Stimulants: </a:t>
            </a:r>
            <a:r>
              <a:rPr lang="en-GB" dirty="0" err="1" smtClean="0"/>
              <a:t>Lisdexamfetamine</a:t>
            </a:r>
            <a:r>
              <a:rPr lang="en-GB" dirty="0" smtClean="0"/>
              <a:t>, Methylphenidate, </a:t>
            </a:r>
            <a:r>
              <a:rPr lang="en-GB" dirty="0" err="1" smtClean="0"/>
              <a:t>Dexamfetamine</a:t>
            </a:r>
            <a:endParaRPr lang="en-GB" dirty="0" smtClean="0"/>
          </a:p>
          <a:p>
            <a:r>
              <a:rPr lang="en-GB" dirty="0" smtClean="0"/>
              <a:t>SNRI (Selective Noradrenaline Reuptake Inhibitor): Atomoxetine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If taking medication, try and take it in the morning so it works during the day.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52736"/>
            <a:ext cx="2342019" cy="25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984"/>
    </mc:Choice>
    <mc:Fallback xmlns="">
      <p:transition spd="slow" advTm="6898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4182" r="3500" b="4955"/>
          <a:stretch/>
        </p:blipFill>
        <p:spPr bwMode="auto">
          <a:xfrm>
            <a:off x="480536" y="1346202"/>
            <a:ext cx="8165001" cy="5137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0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96421"/>
            <a:ext cx="8608764" cy="793812"/>
          </a:xfrm>
        </p:spPr>
        <p:txBody>
          <a:bodyPr>
            <a:noAutofit/>
          </a:bodyPr>
          <a:lstStyle/>
          <a:p>
            <a:r>
              <a:rPr lang="en-GB" dirty="0" smtClean="0"/>
              <a:t>Identifying individual difficulties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487135"/>
            <a:ext cx="4711700" cy="5040667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ADHD symptoms vary a lot from person to person, so it is important to identify your own difficulties. </a:t>
            </a:r>
          </a:p>
          <a:p>
            <a:endParaRPr lang="en-GB" sz="2800" dirty="0" smtClean="0"/>
          </a:p>
          <a:p>
            <a:r>
              <a:rPr lang="en-GB" sz="2800" b="1" dirty="0" smtClean="0">
                <a:solidFill>
                  <a:srgbClr val="660066"/>
                </a:solidFill>
              </a:rPr>
              <a:t>What are the difficulties that you experience?</a:t>
            </a:r>
          </a:p>
          <a:p>
            <a:endParaRPr lang="en-GB" sz="2800" dirty="0" smtClean="0"/>
          </a:p>
          <a:p>
            <a:r>
              <a:rPr lang="en-GB" sz="2800" dirty="0" smtClean="0"/>
              <a:t>Try and think of </a:t>
            </a:r>
            <a:r>
              <a:rPr lang="en-GB" sz="2800" dirty="0" smtClean="0">
                <a:solidFill>
                  <a:srgbClr val="660066"/>
                </a:solidFill>
              </a:rPr>
              <a:t>three things </a:t>
            </a:r>
            <a:r>
              <a:rPr lang="en-GB" sz="2800" dirty="0" smtClean="0"/>
              <a:t>and write these down to have as goals.</a:t>
            </a:r>
            <a:endParaRPr lang="en-GB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9809" r="12286" b="12857"/>
          <a:stretch/>
        </p:blipFill>
        <p:spPr bwMode="auto">
          <a:xfrm>
            <a:off x="4965700" y="1866900"/>
            <a:ext cx="3672740" cy="378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0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900"/>
            <a:ext cx="8971168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‘SMART goal’ </a:t>
            </a:r>
            <a:r>
              <a:rPr lang="en-GB" sz="3100" dirty="0" smtClean="0">
                <a:solidFill>
                  <a:srgbClr val="660066"/>
                </a:solidFill>
              </a:rPr>
              <a:t>“</a:t>
            </a:r>
            <a:r>
              <a:rPr lang="en-GB" sz="3100" dirty="0">
                <a:solidFill>
                  <a:srgbClr val="660066"/>
                </a:solidFill>
              </a:rPr>
              <a:t>Be more organised”</a:t>
            </a:r>
            <a:br>
              <a:rPr lang="en-GB" sz="3100" dirty="0">
                <a:solidFill>
                  <a:srgbClr val="660066"/>
                </a:solidFill>
              </a:rPr>
            </a:br>
            <a:endParaRPr lang="en-GB" u="sng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6902"/>
            <a:ext cx="9144000" cy="6261099"/>
          </a:xfrm>
        </p:spPr>
        <p:txBody>
          <a:bodyPr>
            <a:normAutofit fontScale="55000" lnSpcReduction="20000"/>
          </a:bodyPr>
          <a:lstStyle/>
          <a:p>
            <a:endParaRPr lang="en-GB" sz="3800" b="1" u="sng" dirty="0" smtClean="0">
              <a:solidFill>
                <a:srgbClr val="A53926"/>
              </a:solidFill>
            </a:endParaRPr>
          </a:p>
          <a:p>
            <a:r>
              <a:rPr lang="en-GB" sz="4400" b="1" u="sng" dirty="0" smtClean="0">
                <a:solidFill>
                  <a:srgbClr val="660066"/>
                </a:solidFill>
              </a:rPr>
              <a:t>SPECIFIC</a:t>
            </a:r>
            <a:r>
              <a:rPr lang="en-GB" sz="2200" dirty="0" smtClean="0">
                <a:solidFill>
                  <a:srgbClr val="FFFF00"/>
                </a:solidFill>
              </a:rPr>
              <a:t> </a:t>
            </a:r>
            <a:r>
              <a:rPr lang="en-GB" dirty="0" smtClean="0"/>
              <a:t>– </a:t>
            </a:r>
            <a:r>
              <a:rPr lang="en-GB" sz="2400" dirty="0" smtClean="0"/>
              <a:t>what does this mean to you specifically? Remember to start small.</a:t>
            </a:r>
          </a:p>
          <a:p>
            <a:pPr lvl="1"/>
            <a:r>
              <a:rPr lang="en-GB" sz="3800" dirty="0" smtClean="0"/>
              <a:t>E.g. “I will create a morning routine made up of three tasks I need to do”.</a:t>
            </a:r>
          </a:p>
          <a:p>
            <a:pPr marL="457200" lvl="1" indent="0">
              <a:buNone/>
            </a:pPr>
            <a:endParaRPr lang="en-GB" sz="3400" dirty="0" smtClean="0"/>
          </a:p>
          <a:p>
            <a:r>
              <a:rPr lang="en-GB" sz="4400" b="1" u="sng" dirty="0" smtClean="0">
                <a:solidFill>
                  <a:srgbClr val="660066"/>
                </a:solidFill>
              </a:rPr>
              <a:t>MEASURABLE</a:t>
            </a:r>
            <a:r>
              <a:rPr lang="en-GB" sz="3600" dirty="0" smtClean="0">
                <a:solidFill>
                  <a:srgbClr val="660066"/>
                </a:solidFill>
              </a:rPr>
              <a:t> </a:t>
            </a:r>
            <a:r>
              <a:rPr lang="en-GB" dirty="0" smtClean="0"/>
              <a:t>– </a:t>
            </a:r>
            <a:r>
              <a:rPr lang="en-GB" sz="2400" dirty="0" smtClean="0"/>
              <a:t>the goal needs a quantity to measure it by (is it to be done daily, per week?, etc.)</a:t>
            </a:r>
          </a:p>
          <a:p>
            <a:pPr lvl="1"/>
            <a:r>
              <a:rPr lang="en-GB" sz="3800" dirty="0" smtClean="0"/>
              <a:t>E.g. “I will aim to complete this morning routine once each week”.</a:t>
            </a:r>
          </a:p>
          <a:p>
            <a:pPr marL="457200" lvl="1" indent="0">
              <a:buNone/>
            </a:pPr>
            <a:endParaRPr lang="en-GB" sz="3400" dirty="0" smtClean="0"/>
          </a:p>
          <a:p>
            <a:r>
              <a:rPr lang="en-GB" sz="4400" b="1" u="sng" dirty="0" smtClean="0">
                <a:solidFill>
                  <a:srgbClr val="660066"/>
                </a:solidFill>
              </a:rPr>
              <a:t>ACHIEVABLE</a:t>
            </a:r>
            <a:r>
              <a:rPr lang="en-GB" sz="3600" dirty="0" smtClean="0">
                <a:solidFill>
                  <a:srgbClr val="660066"/>
                </a:solidFill>
              </a:rPr>
              <a:t> </a:t>
            </a:r>
            <a:r>
              <a:rPr lang="en-GB" dirty="0" smtClean="0"/>
              <a:t>–</a:t>
            </a:r>
            <a:r>
              <a:rPr lang="en-GB" sz="2400" dirty="0" smtClean="0"/>
              <a:t> can you achieve this? If not do not worry, start smaller.</a:t>
            </a:r>
          </a:p>
          <a:p>
            <a:pPr lvl="1"/>
            <a:r>
              <a:rPr lang="en-GB" sz="3800" dirty="0" smtClean="0"/>
              <a:t>E.g. “I feel able to complete this once per week until I build this up gradually to two times per week”.</a:t>
            </a:r>
          </a:p>
          <a:p>
            <a:pPr marL="457200" lvl="1" indent="0">
              <a:buNone/>
            </a:pPr>
            <a:endParaRPr lang="en-GB" sz="3400" dirty="0" smtClean="0"/>
          </a:p>
          <a:p>
            <a:r>
              <a:rPr lang="en-GB" sz="4400" b="1" u="sng" dirty="0" smtClean="0">
                <a:solidFill>
                  <a:srgbClr val="660066"/>
                </a:solidFill>
              </a:rPr>
              <a:t>REALISTIC</a:t>
            </a:r>
            <a:r>
              <a:rPr lang="en-GB" sz="3600" dirty="0" smtClean="0">
                <a:solidFill>
                  <a:srgbClr val="FFFF00"/>
                </a:solidFill>
              </a:rPr>
              <a:t> </a:t>
            </a:r>
            <a:r>
              <a:rPr lang="en-GB" dirty="0" smtClean="0"/>
              <a:t>– </a:t>
            </a:r>
            <a:r>
              <a:rPr lang="en-GB" sz="2600" dirty="0" smtClean="0"/>
              <a:t>Is this goal realistic for you at this moment? </a:t>
            </a:r>
          </a:p>
          <a:p>
            <a:pPr lvl="1"/>
            <a:r>
              <a:rPr lang="en-GB" sz="3800" dirty="0" smtClean="0"/>
              <a:t>E.g. “ This is realistic as more than once a week for me is too much right now”.</a:t>
            </a:r>
          </a:p>
          <a:p>
            <a:pPr marL="457200" lvl="1" indent="0">
              <a:buNone/>
            </a:pPr>
            <a:endParaRPr lang="en-GB" sz="3400" dirty="0" smtClean="0"/>
          </a:p>
          <a:p>
            <a:r>
              <a:rPr lang="en-GB" sz="4400" b="1" u="sng" dirty="0" smtClean="0">
                <a:solidFill>
                  <a:srgbClr val="660066"/>
                </a:solidFill>
              </a:rPr>
              <a:t>TIMELY</a:t>
            </a:r>
            <a:r>
              <a:rPr lang="en-GB" sz="3600" b="1" dirty="0" smtClean="0">
                <a:solidFill>
                  <a:srgbClr val="FFFF00"/>
                </a:solidFill>
              </a:rPr>
              <a:t> </a:t>
            </a:r>
            <a:r>
              <a:rPr lang="en-GB" dirty="0" smtClean="0"/>
              <a:t>– </a:t>
            </a:r>
            <a:r>
              <a:rPr lang="en-GB" sz="2600" dirty="0" smtClean="0"/>
              <a:t>The goal must be achieved within a certain time frame to know if it is successful.</a:t>
            </a:r>
          </a:p>
          <a:p>
            <a:pPr lvl="1"/>
            <a:r>
              <a:rPr lang="en-GB" sz="3400" dirty="0" smtClean="0"/>
              <a:t>E.g.  “I will see how easy I find completing my morning routine once per week in one month’s time to see my progress. If I feel able, I will aim to complete this morning routine two times per week”.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2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27000"/>
            <a:ext cx="8229600" cy="749300"/>
          </a:xfrm>
        </p:spPr>
        <p:txBody>
          <a:bodyPr>
            <a:noAutofit/>
          </a:bodyPr>
          <a:lstStyle/>
          <a:p>
            <a:r>
              <a:rPr lang="en-GB" dirty="0" smtClean="0"/>
              <a:t>Takeaway from this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218850"/>
            <a:ext cx="8572500" cy="5372450"/>
          </a:xfrm>
        </p:spPr>
        <p:txBody>
          <a:bodyPr>
            <a:normAutofit/>
          </a:bodyPr>
          <a:lstStyle/>
          <a:p>
            <a:r>
              <a:rPr lang="en-GB" sz="2800" dirty="0"/>
              <a:t>T</a:t>
            </a:r>
            <a:r>
              <a:rPr lang="en-GB" sz="2800" dirty="0" smtClean="0"/>
              <a:t>hink of up to </a:t>
            </a:r>
            <a:r>
              <a:rPr lang="en-GB" sz="2800" dirty="0" smtClean="0">
                <a:solidFill>
                  <a:srgbClr val="660066"/>
                </a:solidFill>
              </a:rPr>
              <a:t>3 general goals you would like to start working on during/after this program.</a:t>
            </a:r>
          </a:p>
          <a:p>
            <a:endParaRPr lang="en-GB" sz="2800" dirty="0" smtClean="0"/>
          </a:p>
          <a:p>
            <a:r>
              <a:rPr lang="en-GB" sz="2800" dirty="0" smtClean="0"/>
              <a:t>These goals could be related to how you feel, improving your skills or improving your relationships, is it entirely up to you.</a:t>
            </a:r>
          </a:p>
          <a:p>
            <a:endParaRPr lang="en-GB" sz="2800" dirty="0" smtClean="0"/>
          </a:p>
          <a:p>
            <a:r>
              <a:rPr lang="en-GB" sz="2800" dirty="0" smtClean="0"/>
              <a:t>Then turn your </a:t>
            </a:r>
            <a:r>
              <a:rPr lang="en-GB" sz="2800" b="1" dirty="0" smtClean="0">
                <a:solidFill>
                  <a:srgbClr val="660066"/>
                </a:solidFill>
              </a:rPr>
              <a:t>general goals into SMART goals</a:t>
            </a:r>
            <a:r>
              <a:rPr lang="en-GB" sz="2800" dirty="0" smtClean="0">
                <a:solidFill>
                  <a:srgbClr val="660066"/>
                </a:solidFill>
              </a:rPr>
              <a:t>, </a:t>
            </a:r>
            <a:r>
              <a:rPr lang="en-GB" sz="2800" dirty="0" smtClean="0"/>
              <a:t>using the resources on the prior slide.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447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3820"/>
            <a:ext cx="8229600" cy="509629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660066"/>
                </a:solidFill>
              </a:rPr>
              <a:t>This is the end of Session 1. </a:t>
            </a:r>
            <a:br>
              <a:rPr lang="en-GB" b="1" dirty="0" smtClean="0">
                <a:solidFill>
                  <a:srgbClr val="660066"/>
                </a:solidFill>
              </a:rPr>
            </a:br>
            <a:r>
              <a:rPr lang="en-GB" b="1" dirty="0">
                <a:solidFill>
                  <a:srgbClr val="660066"/>
                </a:solidFill>
              </a:rPr>
              <a:t/>
            </a:r>
            <a:br>
              <a:rPr lang="en-GB" b="1" dirty="0">
                <a:solidFill>
                  <a:srgbClr val="660066"/>
                </a:solidFill>
              </a:rPr>
            </a:br>
            <a:r>
              <a:rPr lang="en-GB" b="1" dirty="0" smtClean="0">
                <a:solidFill>
                  <a:srgbClr val="660066"/>
                </a:solidFill>
              </a:rPr>
              <a:t>Thank you!</a:t>
            </a:r>
            <a:br>
              <a:rPr lang="en-GB" b="1" dirty="0" smtClean="0">
                <a:solidFill>
                  <a:srgbClr val="660066"/>
                </a:solidFill>
              </a:rPr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Any questions?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116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33305"/>
            <a:ext cx="7315200" cy="1154097"/>
          </a:xfrm>
        </p:spPr>
        <p:txBody>
          <a:bodyPr/>
          <a:lstStyle/>
          <a:p>
            <a:r>
              <a:rPr lang="en-GB" b="1" dirty="0" smtClean="0"/>
              <a:t>Website for resources: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GB" sz="4400" dirty="0" smtClean="0"/>
          </a:p>
          <a:p>
            <a:pPr marL="45720" indent="0" algn="ctr">
              <a:buNone/>
            </a:pPr>
            <a:endParaRPr lang="en-GB" sz="4400" dirty="0"/>
          </a:p>
          <a:p>
            <a:pPr marL="45720" indent="0" algn="ctr">
              <a:buNone/>
            </a:pPr>
            <a:r>
              <a:rPr lang="en-GB" sz="4400" dirty="0" err="1" smtClean="0"/>
              <a:t>adhd.webador.co.uk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145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98517"/>
            <a:ext cx="7315200" cy="1154097"/>
          </a:xfrm>
        </p:spPr>
        <p:txBody>
          <a:bodyPr/>
          <a:lstStyle/>
          <a:p>
            <a:r>
              <a:rPr lang="en-GB" dirty="0" smtClean="0"/>
              <a:t>Group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74435"/>
            <a:ext cx="8699500" cy="49898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/>
              <a:t>Cameras must be switched on.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Contributing to discussions and sharing your experiences is valued, but not obligatory.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If you would like to share some information please use the hand function available, or type in the chat box. 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Please use appropriate language.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Please respect other views</a:t>
            </a:r>
            <a:r>
              <a:rPr lang="en-GB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What’s said in ADHD group stays in ADHD group</a:t>
            </a:r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8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/>
              <a:t>Understanding ADHD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260908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2"/>
    </mc:Choice>
    <mc:Fallback xmlns="">
      <p:transition spd="slow" advTm="675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Understanding what ADHD is (diagnosis and symptoms)</a:t>
            </a:r>
          </a:p>
          <a:p>
            <a:pPr>
              <a:lnSpc>
                <a:spcPct val="150000"/>
              </a:lnSpc>
            </a:pPr>
            <a:r>
              <a:rPr lang="en-GB" dirty="0"/>
              <a:t>Development and effects of ADHD</a:t>
            </a:r>
          </a:p>
          <a:p>
            <a:pPr>
              <a:lnSpc>
                <a:spcPct val="150000"/>
              </a:lnSpc>
            </a:pPr>
            <a:r>
              <a:rPr lang="en-GB" dirty="0"/>
              <a:t>Treatment and management for ADHD</a:t>
            </a:r>
          </a:p>
          <a:p>
            <a:pPr>
              <a:lnSpc>
                <a:spcPct val="150000"/>
              </a:lnSpc>
            </a:pPr>
            <a:r>
              <a:rPr lang="en-GB" dirty="0"/>
              <a:t>Identify individual difficulties</a:t>
            </a:r>
          </a:p>
          <a:p>
            <a:pPr>
              <a:lnSpc>
                <a:spcPct val="150000"/>
              </a:lnSpc>
            </a:pPr>
            <a:r>
              <a:rPr lang="en-GB" dirty="0"/>
              <a:t>SMART goals</a:t>
            </a:r>
          </a:p>
          <a:p>
            <a:pPr>
              <a:lnSpc>
                <a:spcPct val="150000"/>
              </a:lnSpc>
            </a:pPr>
            <a:r>
              <a:rPr lang="en-GB" dirty="0"/>
              <a:t>Mindfulness exercise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53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00"/>
    </mc:Choice>
    <mc:Fallback xmlns="">
      <p:transition spd="slow" advTm="181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ADHD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374" y="1600200"/>
            <a:ext cx="5888656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Famous people with ADHD:</a:t>
            </a:r>
          </a:p>
          <a:p>
            <a:r>
              <a:rPr lang="en-GB" dirty="0" smtClean="0"/>
              <a:t>Jim Carrey- Actor</a:t>
            </a:r>
          </a:p>
          <a:p>
            <a:r>
              <a:rPr lang="en-GB" dirty="0" smtClean="0"/>
              <a:t>Emma Watson- Actress</a:t>
            </a:r>
          </a:p>
          <a:p>
            <a:r>
              <a:rPr lang="en-GB" dirty="0" smtClean="0"/>
              <a:t>Will Smith- Actor/musician</a:t>
            </a:r>
          </a:p>
          <a:p>
            <a:r>
              <a:rPr lang="en-GB" dirty="0" smtClean="0"/>
              <a:t>Michael Phelps- Olympic swimmer</a:t>
            </a:r>
          </a:p>
          <a:p>
            <a:r>
              <a:rPr lang="en-GB" dirty="0" smtClean="0"/>
              <a:t>Whoopi Goldberg- Actress</a:t>
            </a:r>
          </a:p>
          <a:p>
            <a:r>
              <a:rPr lang="en-GB" dirty="0" smtClean="0"/>
              <a:t>Jamie Oliver- TV chef and business owner</a:t>
            </a:r>
          </a:p>
          <a:p>
            <a:r>
              <a:rPr lang="en-GB" dirty="0" smtClean="0"/>
              <a:t>Michelle Rodrigues- Actress</a:t>
            </a:r>
          </a:p>
          <a:p>
            <a:r>
              <a:rPr lang="en-GB" dirty="0" smtClean="0"/>
              <a:t>Justin Timberlake- Musician</a:t>
            </a:r>
          </a:p>
          <a:p>
            <a:r>
              <a:rPr lang="en-GB" dirty="0" smtClean="0"/>
              <a:t>Albert Einstein- Scientist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31" y="0"/>
            <a:ext cx="1623970" cy="2322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30" y="2254086"/>
            <a:ext cx="1623970" cy="2386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30" y="4640135"/>
            <a:ext cx="1623970" cy="2217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6" y="4407815"/>
            <a:ext cx="1637550" cy="2450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6" y="-1"/>
            <a:ext cx="1637550" cy="2456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5" y="1991626"/>
            <a:ext cx="1639369" cy="24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0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64"/>
    </mc:Choice>
    <mc:Fallback xmlns="">
      <p:transition spd="slow" advTm="2566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ADHD?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4"/>
            <a:ext cx="4525963" cy="4525963"/>
          </a:xfrm>
        </p:spPr>
      </p:pic>
      <p:sp>
        <p:nvSpPr>
          <p:cNvPr id="6" name="TextBox 5"/>
          <p:cNvSpPr txBox="1"/>
          <p:nvPr/>
        </p:nvSpPr>
        <p:spPr>
          <a:xfrm>
            <a:off x="755576" y="1916832"/>
            <a:ext cx="39604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It’s a common neurodevelopmental disorder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Symptoms start during childhood and it can persist into adulthood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It can cause impairment in functioning and carrying out day to day task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It is often confused with other disorders meaning late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Everyone with ADHD is different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ADHD is a valid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It is a treatable condition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805264"/>
            <a:ext cx="741682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Worldwide around 5% of children have ADHD and 2.5% of adults have ADHD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7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01"/>
    </mc:Choice>
    <mc:Fallback xmlns="">
      <p:transition spd="slow" advTm="6550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 and the Different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DSM-V Criteria:</a:t>
            </a:r>
          </a:p>
          <a:p>
            <a:pPr marL="0" indent="0">
              <a:buNone/>
            </a:pPr>
            <a:r>
              <a:rPr lang="en-GB" dirty="0" smtClean="0"/>
              <a:t>A: 5 or more symptoms of inattention or hyperactivity-impulsivity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B: Several symptoms present by the age of 12 (possible for late onset)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C: Several symptoms present in 2 or more settings (</a:t>
            </a:r>
            <a:r>
              <a:rPr lang="en-GB" dirty="0" err="1" smtClean="0"/>
              <a:t>eg</a:t>
            </a:r>
            <a:r>
              <a:rPr lang="en-GB" dirty="0" smtClean="0"/>
              <a:t> school, home, work)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D</a:t>
            </a:r>
            <a:r>
              <a:rPr lang="en-GB" dirty="0" smtClean="0"/>
              <a:t>: Several symptoms interfere with or reduce quality of functioning socially, in education or work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E: Symptoms are not better explained by another condition (</a:t>
            </a:r>
            <a:r>
              <a:rPr lang="en-GB" dirty="0" err="1" smtClean="0"/>
              <a:t>eg</a:t>
            </a:r>
            <a:r>
              <a:rPr lang="en-GB" dirty="0" smtClean="0"/>
              <a:t>. depression)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0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48"/>
    </mc:Choice>
    <mc:Fallback xmlns="">
      <p:transition spd="slow" advTm="7374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80928"/>
            <a:ext cx="3312368" cy="186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 and the Different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 diagnosis of ADHD involves observing </a:t>
            </a:r>
            <a:r>
              <a:rPr lang="en-GB" sz="2800" dirty="0">
                <a:solidFill>
                  <a:srgbClr val="660066"/>
                </a:solidFill>
              </a:rPr>
              <a:t>three symptoms </a:t>
            </a:r>
            <a:r>
              <a:rPr lang="en-GB" sz="2800" dirty="0"/>
              <a:t>that people may experience:</a:t>
            </a:r>
          </a:p>
          <a:p>
            <a:pPr lvl="1"/>
            <a:endParaRPr lang="en-GB" dirty="0">
              <a:solidFill>
                <a:srgbClr val="FFFF00"/>
              </a:solidFill>
            </a:endParaRPr>
          </a:p>
          <a:p>
            <a:pPr lvl="1"/>
            <a:r>
              <a:rPr lang="en-GB" dirty="0">
                <a:solidFill>
                  <a:srgbClr val="660066"/>
                </a:solidFill>
              </a:rPr>
              <a:t>Inattention </a:t>
            </a:r>
          </a:p>
          <a:p>
            <a:pPr lvl="1"/>
            <a:r>
              <a:rPr lang="en-GB" dirty="0">
                <a:solidFill>
                  <a:srgbClr val="660066"/>
                </a:solidFill>
              </a:rPr>
              <a:t>Hyperactivity </a:t>
            </a:r>
          </a:p>
          <a:p>
            <a:pPr lvl="1"/>
            <a:r>
              <a:rPr lang="en-GB" dirty="0">
                <a:solidFill>
                  <a:srgbClr val="660066"/>
                </a:solidFill>
              </a:rPr>
              <a:t>Impulsivity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ADHD symptoms are divided into </a:t>
            </a:r>
            <a:r>
              <a:rPr lang="en-GB" sz="2000" u="sng" dirty="0" smtClean="0"/>
              <a:t>3 categories</a:t>
            </a:r>
          </a:p>
          <a:p>
            <a:pPr marL="0" indent="0">
              <a:buNone/>
            </a:pPr>
            <a:r>
              <a:rPr lang="en-GB" sz="2000" dirty="0" smtClean="0"/>
              <a:t>Children need 6 or more symptoms for a diagnosis where adults only need 5 as symptoms reduce or are masked in adulthood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372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90"/>
    </mc:Choice>
    <mc:Fallback xmlns="">
      <p:transition spd="slow" advTm="2069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1656</Words>
  <Application>Microsoft Office PowerPoint</Application>
  <PresentationFormat>On-screen Show (4:3)</PresentationFormat>
  <Paragraphs>257</Paragraphs>
  <Slides>29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ADHD  “Attention Deficit Hyperactivity Disorder”</vt:lpstr>
      <vt:lpstr>Overview of programme</vt:lpstr>
      <vt:lpstr>Group Rules</vt:lpstr>
      <vt:lpstr>Understanding ADHD</vt:lpstr>
      <vt:lpstr>Aims of Presentation</vt:lpstr>
      <vt:lpstr>ADHD</vt:lpstr>
      <vt:lpstr>What is ADHD?</vt:lpstr>
      <vt:lpstr>Diagnosis and the Different Types</vt:lpstr>
      <vt:lpstr>Diagnosis and the Different Types</vt:lpstr>
      <vt:lpstr>Diagnosis and the Different Types</vt:lpstr>
      <vt:lpstr>Understanding ADHD diagnosis</vt:lpstr>
      <vt:lpstr>Coping with a diagnosis</vt:lpstr>
      <vt:lpstr>Diagnosis and the Different Types</vt:lpstr>
      <vt:lpstr>Diagnosis and the Different Types</vt:lpstr>
      <vt:lpstr>Gender Differences</vt:lpstr>
      <vt:lpstr>Problems in Daily Life</vt:lpstr>
      <vt:lpstr>How can ADHD affect your daily life?</vt:lpstr>
      <vt:lpstr>PowerPoint Presentation</vt:lpstr>
      <vt:lpstr>PowerPoint Presentation</vt:lpstr>
      <vt:lpstr>What’s happening in the brain?</vt:lpstr>
      <vt:lpstr>ADHD across the lifespan</vt:lpstr>
      <vt:lpstr>Comorbidity</vt:lpstr>
      <vt:lpstr>Treatment and Management of ADHD</vt:lpstr>
      <vt:lpstr>PowerPoint Presentation</vt:lpstr>
      <vt:lpstr>Identifying individual difficulties</vt:lpstr>
      <vt:lpstr>Example ‘SMART goal’ “Be more organised” </vt:lpstr>
      <vt:lpstr>Takeaway from this session</vt:lpstr>
      <vt:lpstr>This is the end of Session 1.   Thank you!   Any questions?</vt:lpstr>
      <vt:lpstr>Website for resources:</vt:lpstr>
    </vt:vector>
  </TitlesOfParts>
  <Company>St.Helens and Knowsley Teaching Hospitals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ADHD</dc:title>
  <dc:creator>Emma Leivesley</dc:creator>
  <cp:lastModifiedBy>Emma Leivesley</cp:lastModifiedBy>
  <cp:revision>43</cp:revision>
  <dcterms:created xsi:type="dcterms:W3CDTF">2021-03-11T16:12:08Z</dcterms:created>
  <dcterms:modified xsi:type="dcterms:W3CDTF">2021-07-06T13:52:40Z</dcterms:modified>
</cp:coreProperties>
</file>